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3" r:id="rId5"/>
    <p:sldId id="269" r:id="rId6"/>
    <p:sldId id="270" r:id="rId7"/>
    <p:sldId id="271" r:id="rId8"/>
    <p:sldId id="272" r:id="rId9"/>
    <p:sldId id="274" r:id="rId10"/>
  </p:sldIdLst>
  <p:sldSz cx="10058400" cy="7772400"/>
  <p:notesSz cx="9144000" cy="6858000"/>
  <p:custDataLst>
    <p:tags r:id="rId12"/>
  </p:custDataLst>
  <p:defaultTex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50">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K" initials="J" lastIdx="6" clrIdx="0"/>
  <p:cmAuthor id="1" name="Roz Fennell" initials="Roz"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2E00"/>
    <a:srgbClr val="F2D490"/>
    <a:srgbClr val="F2A51E"/>
    <a:srgbClr val="FFFFFF"/>
    <a:srgbClr val="D8E1E6"/>
    <a:srgbClr val="F15D22"/>
    <a:srgbClr val="F04E29"/>
    <a:srgbClr val="5091CD"/>
    <a:srgbClr val="7FB539"/>
    <a:srgbClr val="29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5" autoAdjust="0"/>
    <p:restoredTop sz="98107" autoAdjust="0"/>
  </p:normalViewPr>
  <p:slideViewPr>
    <p:cSldViewPr snapToGrid="0">
      <p:cViewPr varScale="1">
        <p:scale>
          <a:sx n="98" d="100"/>
          <a:sy n="98" d="100"/>
        </p:scale>
        <p:origin x="1938" y="96"/>
      </p:cViewPr>
      <p:guideLst>
        <p:guide orient="horz" pos="950"/>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3315"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2908300" y="514350"/>
            <a:ext cx="3327400" cy="257175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331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874B30D-E322-4993-B174-8B8841128FAD}" type="slidenum">
              <a:rPr lang="en-US"/>
              <a:pPr/>
              <a:t>‹#›</a:t>
            </a:fld>
            <a:endParaRPr lang="en-US"/>
          </a:p>
        </p:txBody>
      </p:sp>
    </p:spTree>
    <p:extLst>
      <p:ext uri="{BB962C8B-B14F-4D97-AF65-F5344CB8AC3E}">
        <p14:creationId xmlns:p14="http://schemas.microsoft.com/office/powerpoint/2010/main" val="901858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74B30D-E322-4993-B174-8B8841128FA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74B30D-E322-4993-B174-8B8841128FA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74B30D-E322-4993-B174-8B8841128FA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74B30D-E322-4993-B174-8B8841128FA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74B30D-E322-4993-B174-8B8841128FA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4B30D-E322-4993-B174-8B8841128FAD}"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2150" y="193675"/>
            <a:ext cx="2265363" cy="528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6063" y="193675"/>
            <a:ext cx="6643687" cy="528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5588" y="509588"/>
            <a:ext cx="4449762" cy="21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7750" y="509588"/>
            <a:ext cx="4449763" cy="21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063" y="117475"/>
            <a:ext cx="905192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a:t>Workforce Timekeeper</a:t>
            </a:r>
          </a:p>
        </p:txBody>
      </p:sp>
      <p:sp>
        <p:nvSpPr>
          <p:cNvPr id="1027" name="Rectangle 3"/>
          <p:cNvSpPr>
            <a:spLocks noGrp="1" noChangeArrowheads="1"/>
          </p:cNvSpPr>
          <p:nvPr>
            <p:ph type="body" idx="1"/>
          </p:nvPr>
        </p:nvSpPr>
        <p:spPr bwMode="auto">
          <a:xfrm>
            <a:off x="255588" y="433388"/>
            <a:ext cx="9051925" cy="21544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Pay Rule Anatomy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19175" rtl="0" fontAlgn="base">
        <a:spcBef>
          <a:spcPct val="0"/>
        </a:spcBef>
        <a:spcAft>
          <a:spcPct val="0"/>
        </a:spcAft>
        <a:defRPr sz="2000" b="1">
          <a:solidFill>
            <a:srgbClr val="FFFFFF"/>
          </a:solidFill>
          <a:latin typeface="+mj-lt"/>
          <a:ea typeface="+mj-ea"/>
          <a:cs typeface="+mj-cs"/>
        </a:defRPr>
      </a:lvl1pPr>
      <a:lvl2pPr algn="l" defTabSz="1019175" rtl="0" fontAlgn="base">
        <a:spcBef>
          <a:spcPct val="0"/>
        </a:spcBef>
        <a:spcAft>
          <a:spcPct val="0"/>
        </a:spcAft>
        <a:defRPr sz="2000" b="1">
          <a:solidFill>
            <a:srgbClr val="003468"/>
          </a:solidFill>
          <a:latin typeface="Arial" charset="0"/>
        </a:defRPr>
      </a:lvl2pPr>
      <a:lvl3pPr algn="l" defTabSz="1019175" rtl="0" fontAlgn="base">
        <a:spcBef>
          <a:spcPct val="0"/>
        </a:spcBef>
        <a:spcAft>
          <a:spcPct val="0"/>
        </a:spcAft>
        <a:defRPr sz="2000" b="1">
          <a:solidFill>
            <a:srgbClr val="003468"/>
          </a:solidFill>
          <a:latin typeface="Arial" charset="0"/>
        </a:defRPr>
      </a:lvl3pPr>
      <a:lvl4pPr algn="l" defTabSz="1019175" rtl="0" fontAlgn="base">
        <a:spcBef>
          <a:spcPct val="0"/>
        </a:spcBef>
        <a:spcAft>
          <a:spcPct val="0"/>
        </a:spcAft>
        <a:defRPr sz="2000" b="1">
          <a:solidFill>
            <a:srgbClr val="003468"/>
          </a:solidFill>
          <a:latin typeface="Arial" charset="0"/>
        </a:defRPr>
      </a:lvl4pPr>
      <a:lvl5pPr algn="l" defTabSz="1019175" rtl="0" fontAlgn="base">
        <a:spcBef>
          <a:spcPct val="0"/>
        </a:spcBef>
        <a:spcAft>
          <a:spcPct val="0"/>
        </a:spcAft>
        <a:defRPr sz="2000" b="1">
          <a:solidFill>
            <a:srgbClr val="003468"/>
          </a:solidFill>
          <a:latin typeface="Arial" charset="0"/>
        </a:defRPr>
      </a:lvl5pPr>
      <a:lvl6pPr marL="457200" algn="l" defTabSz="1019175" rtl="0" fontAlgn="base">
        <a:spcBef>
          <a:spcPct val="0"/>
        </a:spcBef>
        <a:spcAft>
          <a:spcPct val="0"/>
        </a:spcAft>
        <a:defRPr sz="2000" b="1">
          <a:solidFill>
            <a:srgbClr val="003468"/>
          </a:solidFill>
          <a:latin typeface="Arial" charset="0"/>
        </a:defRPr>
      </a:lvl6pPr>
      <a:lvl7pPr marL="914400" algn="l" defTabSz="1019175" rtl="0" fontAlgn="base">
        <a:spcBef>
          <a:spcPct val="0"/>
        </a:spcBef>
        <a:spcAft>
          <a:spcPct val="0"/>
        </a:spcAft>
        <a:defRPr sz="2000" b="1">
          <a:solidFill>
            <a:srgbClr val="003468"/>
          </a:solidFill>
          <a:latin typeface="Arial" charset="0"/>
        </a:defRPr>
      </a:lvl7pPr>
      <a:lvl8pPr marL="1371600" algn="l" defTabSz="1019175" rtl="0" fontAlgn="base">
        <a:spcBef>
          <a:spcPct val="0"/>
        </a:spcBef>
        <a:spcAft>
          <a:spcPct val="0"/>
        </a:spcAft>
        <a:defRPr sz="2000" b="1">
          <a:solidFill>
            <a:srgbClr val="003468"/>
          </a:solidFill>
          <a:latin typeface="Arial" charset="0"/>
        </a:defRPr>
      </a:lvl8pPr>
      <a:lvl9pPr marL="1828800" algn="l" defTabSz="1019175" rtl="0" fontAlgn="base">
        <a:spcBef>
          <a:spcPct val="0"/>
        </a:spcBef>
        <a:spcAft>
          <a:spcPct val="0"/>
        </a:spcAft>
        <a:defRPr sz="2000" b="1">
          <a:solidFill>
            <a:srgbClr val="003468"/>
          </a:solidFill>
          <a:latin typeface="Arial" charset="0"/>
        </a:defRPr>
      </a:lvl9pPr>
    </p:titleStyle>
    <p:bodyStyle>
      <a:lvl1pPr marL="382588" indent="-382588" algn="l" defTabSz="1019175" rtl="0" fontAlgn="base">
        <a:spcBef>
          <a:spcPct val="20000"/>
        </a:spcBef>
        <a:spcAft>
          <a:spcPct val="0"/>
        </a:spcAft>
        <a:defRPr sz="1400" b="1">
          <a:solidFill>
            <a:srgbClr val="FFFFFF"/>
          </a:solidFill>
          <a:latin typeface="+mn-lt"/>
          <a:ea typeface="+mn-ea"/>
          <a:cs typeface="+mn-cs"/>
        </a:defRPr>
      </a:lvl1pPr>
      <a:lvl2pPr marL="827088" indent="-317500" algn="l" defTabSz="1019175" rtl="0" fontAlgn="base">
        <a:spcBef>
          <a:spcPct val="20000"/>
        </a:spcBef>
        <a:spcAft>
          <a:spcPct val="0"/>
        </a:spcAft>
        <a:buChar char="–"/>
        <a:defRPr sz="3100">
          <a:solidFill>
            <a:schemeClr val="tx1"/>
          </a:solidFill>
          <a:latin typeface="+mn-lt"/>
        </a:defRPr>
      </a:lvl2pPr>
      <a:lvl3pPr marL="1273175" indent="-254000" algn="l" defTabSz="1019175" rtl="0" fontAlgn="base">
        <a:spcBef>
          <a:spcPct val="20000"/>
        </a:spcBef>
        <a:spcAft>
          <a:spcPct val="0"/>
        </a:spcAft>
        <a:buChar char="•"/>
        <a:defRPr sz="2700">
          <a:solidFill>
            <a:schemeClr val="tx1"/>
          </a:solidFill>
          <a:latin typeface="+mn-lt"/>
        </a:defRPr>
      </a:lvl3pPr>
      <a:lvl4pPr marL="1782763" indent="-254000" algn="l" defTabSz="1019175" rtl="0" fontAlgn="base">
        <a:spcBef>
          <a:spcPct val="20000"/>
        </a:spcBef>
        <a:spcAft>
          <a:spcPct val="0"/>
        </a:spcAft>
        <a:buChar char="–"/>
        <a:defRPr sz="2200">
          <a:solidFill>
            <a:schemeClr val="tx1"/>
          </a:solidFill>
          <a:latin typeface="+mn-lt"/>
        </a:defRPr>
      </a:lvl4pPr>
      <a:lvl5pPr marL="2292350" indent="-254000" algn="l" defTabSz="1019175" rtl="0" fontAlgn="base">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67" y="2181979"/>
            <a:ext cx="6671921" cy="3979856"/>
          </a:xfrm>
          <a:prstGeom prst="rect">
            <a:avLst/>
          </a:prstGeom>
          <a:noFill/>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a:t>Manager Navigator Job Aid</a:t>
            </a:r>
          </a:p>
        </p:txBody>
      </p:sp>
      <p:sp>
        <p:nvSpPr>
          <p:cNvPr id="3" name="Content Placeholder 2"/>
          <p:cNvSpPr>
            <a:spLocks noGrp="1"/>
          </p:cNvSpPr>
          <p:nvPr>
            <p:ph idx="1"/>
          </p:nvPr>
        </p:nvSpPr>
        <p:spPr/>
        <p:txBody>
          <a:bodyPr/>
          <a:lstStyle/>
          <a:p>
            <a:r>
              <a:rPr lang="en-US"/>
              <a:t>Parts of a Navigator</a:t>
            </a:r>
          </a:p>
        </p:txBody>
      </p:sp>
      <p:sp>
        <p:nvSpPr>
          <p:cNvPr id="18" name="Text Box 6"/>
          <p:cNvSpPr txBox="1">
            <a:spLocks noChangeArrowheads="1"/>
          </p:cNvSpPr>
          <p:nvPr/>
        </p:nvSpPr>
        <p:spPr bwMode="auto">
          <a:xfrm>
            <a:off x="7717394" y="4015477"/>
            <a:ext cx="1825252" cy="841541"/>
          </a:xfrm>
          <a:prstGeom prst="rect">
            <a:avLst/>
          </a:prstGeom>
          <a:solidFill>
            <a:srgbClr val="5091CD"/>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defTabSz="1019175">
              <a:spcBef>
                <a:spcPct val="50000"/>
              </a:spcBef>
            </a:pPr>
            <a:r>
              <a:rPr lang="en-US" sz="800" b="1" dirty="0">
                <a:solidFill>
                  <a:srgbClr val="FFFFFF"/>
                </a:solidFill>
                <a:latin typeface="Arial Narrow" pitchFamily="34" charset="0"/>
              </a:rPr>
              <a:t>Contextual Callouts</a:t>
            </a:r>
            <a:br>
              <a:rPr lang="en-US" sz="800" b="1" dirty="0">
                <a:solidFill>
                  <a:srgbClr val="FFFFFF"/>
                </a:solidFill>
                <a:latin typeface="Arial Narrow" pitchFamily="34" charset="0"/>
              </a:rPr>
            </a:br>
            <a:r>
              <a:rPr lang="en-US" sz="800" dirty="0">
                <a:solidFill>
                  <a:srgbClr val="FFFFFF"/>
                </a:solidFill>
                <a:latin typeface="Arial Narrow" pitchFamily="34" charset="0"/>
              </a:rPr>
              <a:t>Try right-clicking over a cell in a widget. In many cases this will open a callout with detailed information and icons for any actions you might want to perform on that cell.</a:t>
            </a:r>
          </a:p>
        </p:txBody>
      </p:sp>
      <p:cxnSp>
        <p:nvCxnSpPr>
          <p:cNvPr id="40" name="Straight Arrow Connector 39"/>
          <p:cNvCxnSpPr/>
          <p:nvPr/>
        </p:nvCxnSpPr>
        <p:spPr bwMode="auto">
          <a:xfrm>
            <a:off x="1902111" y="2040511"/>
            <a:ext cx="0" cy="141468"/>
          </a:xfrm>
          <a:prstGeom prst="straightConnector1">
            <a:avLst/>
          </a:prstGeom>
          <a:solidFill>
            <a:schemeClr val="accent1"/>
          </a:solidFill>
          <a:ln w="19050" cap="flat" cmpd="sng" algn="ctr">
            <a:solidFill>
              <a:srgbClr val="F02E00"/>
            </a:solidFill>
            <a:prstDash val="solid"/>
            <a:round/>
            <a:headEnd type="none" w="sm" len="sm"/>
            <a:tailEnd type="triangle"/>
          </a:ln>
          <a:effectLst/>
        </p:spPr>
      </p:cxnSp>
      <p:cxnSp>
        <p:nvCxnSpPr>
          <p:cNvPr id="41" name="Straight Arrow Connector 40"/>
          <p:cNvCxnSpPr/>
          <p:nvPr/>
        </p:nvCxnSpPr>
        <p:spPr bwMode="auto">
          <a:xfrm>
            <a:off x="5853678" y="1950989"/>
            <a:ext cx="0" cy="249015"/>
          </a:xfrm>
          <a:prstGeom prst="straightConnector1">
            <a:avLst/>
          </a:prstGeom>
          <a:solidFill>
            <a:schemeClr val="accent1"/>
          </a:solidFill>
          <a:ln w="19050" cap="flat" cmpd="sng" algn="ctr">
            <a:solidFill>
              <a:srgbClr val="F02E00"/>
            </a:solidFill>
            <a:prstDash val="solid"/>
            <a:round/>
            <a:headEnd type="oval" w="med" len="med"/>
            <a:tailEnd type="triangle"/>
          </a:ln>
          <a:effectLst/>
        </p:spPr>
      </p:cxnSp>
      <p:cxnSp>
        <p:nvCxnSpPr>
          <p:cNvPr id="49" name="Straight Arrow Connector 48"/>
          <p:cNvCxnSpPr/>
          <p:nvPr/>
        </p:nvCxnSpPr>
        <p:spPr bwMode="auto">
          <a:xfrm flipV="1">
            <a:off x="850016" y="6004560"/>
            <a:ext cx="0" cy="386721"/>
          </a:xfrm>
          <a:prstGeom prst="straightConnector1">
            <a:avLst/>
          </a:prstGeom>
          <a:solidFill>
            <a:schemeClr val="accent1"/>
          </a:solidFill>
          <a:ln w="19050" cap="flat" cmpd="sng" algn="ctr">
            <a:solidFill>
              <a:srgbClr val="F02E00"/>
            </a:solidFill>
            <a:prstDash val="solid"/>
            <a:round/>
            <a:headEnd type="oval" w="med" len="med"/>
            <a:tailEnd type="triangle"/>
          </a:ln>
          <a:effectLst/>
        </p:spPr>
      </p:cxnSp>
      <p:cxnSp>
        <p:nvCxnSpPr>
          <p:cNvPr id="52" name="Straight Arrow Connector 51"/>
          <p:cNvCxnSpPr/>
          <p:nvPr/>
        </p:nvCxnSpPr>
        <p:spPr bwMode="auto">
          <a:xfrm flipH="1" flipV="1">
            <a:off x="2832846" y="5257800"/>
            <a:ext cx="1" cy="986617"/>
          </a:xfrm>
          <a:prstGeom prst="straightConnector1">
            <a:avLst/>
          </a:prstGeom>
          <a:solidFill>
            <a:schemeClr val="accent1"/>
          </a:solidFill>
          <a:ln w="19050" cap="flat" cmpd="sng" algn="ctr">
            <a:solidFill>
              <a:srgbClr val="F02E00"/>
            </a:solidFill>
            <a:prstDash val="solid"/>
            <a:round/>
            <a:headEnd type="none" w="sm" len="sm"/>
            <a:tailEnd type="triangle"/>
          </a:ln>
          <a:effectLst/>
        </p:spPr>
      </p:cxnSp>
      <p:cxnSp>
        <p:nvCxnSpPr>
          <p:cNvPr id="55" name="Straight Arrow Connector 54"/>
          <p:cNvCxnSpPr/>
          <p:nvPr/>
        </p:nvCxnSpPr>
        <p:spPr bwMode="auto">
          <a:xfrm>
            <a:off x="2827020" y="6241442"/>
            <a:ext cx="667970" cy="0"/>
          </a:xfrm>
          <a:prstGeom prst="straightConnector1">
            <a:avLst/>
          </a:prstGeom>
          <a:solidFill>
            <a:schemeClr val="accent1"/>
          </a:solidFill>
          <a:ln w="19050" cap="flat" cmpd="sng" algn="ctr">
            <a:solidFill>
              <a:srgbClr val="F02E00"/>
            </a:solidFill>
            <a:prstDash val="solid"/>
            <a:round/>
            <a:headEnd type="none" w="sm" len="sm"/>
            <a:tailEnd type="none"/>
          </a:ln>
          <a:effectLst/>
        </p:spPr>
      </p:cxnSp>
      <p:sp>
        <p:nvSpPr>
          <p:cNvPr id="6" name="Text Box 6"/>
          <p:cNvSpPr txBox="1">
            <a:spLocks noChangeArrowheads="1"/>
          </p:cNvSpPr>
          <p:nvPr/>
        </p:nvSpPr>
        <p:spPr bwMode="auto">
          <a:xfrm>
            <a:off x="414708" y="6395550"/>
            <a:ext cx="1037533" cy="718430"/>
          </a:xfrm>
          <a:prstGeom prst="rect">
            <a:avLst/>
          </a:prstGeom>
          <a:solidFill>
            <a:srgbClr val="50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Workspace</a:t>
            </a:r>
            <a:br>
              <a:rPr lang="en-US" sz="800" b="1" dirty="0">
                <a:solidFill>
                  <a:srgbClr val="FFFFFF"/>
                </a:solidFill>
                <a:latin typeface="Arial Narrow" pitchFamily="34" charset="0"/>
              </a:rPr>
            </a:br>
            <a:r>
              <a:rPr lang="en-US" sz="800" dirty="0">
                <a:solidFill>
                  <a:srgbClr val="FFFFFF"/>
                </a:solidFill>
                <a:latin typeface="Arial Narrow" pitchFamily="34" charset="0"/>
              </a:rPr>
              <a:t>A work area made up of one or more views and the </a:t>
            </a:r>
            <a:r>
              <a:rPr lang="en-US" sz="800" b="1" dirty="0">
                <a:solidFill>
                  <a:srgbClr val="FFFFFF"/>
                </a:solidFill>
                <a:latin typeface="Arial Narrow" pitchFamily="34" charset="0"/>
              </a:rPr>
              <a:t>Related Items </a:t>
            </a:r>
            <a:r>
              <a:rPr lang="en-US" sz="800" dirty="0">
                <a:solidFill>
                  <a:srgbClr val="FFFFFF"/>
                </a:solidFill>
                <a:latin typeface="Arial Narrow" pitchFamily="34" charset="0"/>
              </a:rPr>
              <a:t>pane.</a:t>
            </a:r>
          </a:p>
        </p:txBody>
      </p:sp>
      <p:cxnSp>
        <p:nvCxnSpPr>
          <p:cNvPr id="58" name="Straight Arrow Connector 57"/>
          <p:cNvCxnSpPr/>
          <p:nvPr/>
        </p:nvCxnSpPr>
        <p:spPr bwMode="auto">
          <a:xfrm flipV="1">
            <a:off x="6360223" y="5930405"/>
            <a:ext cx="0" cy="460876"/>
          </a:xfrm>
          <a:prstGeom prst="straightConnector1">
            <a:avLst/>
          </a:prstGeom>
          <a:solidFill>
            <a:schemeClr val="accent1"/>
          </a:solidFill>
          <a:ln w="19050" cap="flat" cmpd="sng" algn="ctr">
            <a:solidFill>
              <a:srgbClr val="F02E00"/>
            </a:solidFill>
            <a:prstDash val="solid"/>
            <a:round/>
            <a:headEnd type="oval" w="med" len="med"/>
            <a:tailEnd type="triangle"/>
          </a:ln>
          <a:effectLst/>
        </p:spPr>
      </p:cxnSp>
      <p:sp>
        <p:nvSpPr>
          <p:cNvPr id="12" name="Text Box 6"/>
          <p:cNvSpPr txBox="1">
            <a:spLocks noChangeArrowheads="1"/>
          </p:cNvSpPr>
          <p:nvPr/>
        </p:nvSpPr>
        <p:spPr bwMode="auto">
          <a:xfrm>
            <a:off x="5455586" y="6395550"/>
            <a:ext cx="1400176" cy="841541"/>
          </a:xfrm>
          <a:prstGeom prst="rect">
            <a:avLst/>
          </a:prstGeom>
          <a:solidFill>
            <a:srgbClr val="50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Related Items Pane</a:t>
            </a:r>
            <a:br>
              <a:rPr lang="en-US" sz="800" b="1" dirty="0">
                <a:solidFill>
                  <a:srgbClr val="FFFFFF"/>
                </a:solidFill>
                <a:latin typeface="Arial Narrow" pitchFamily="34" charset="0"/>
              </a:rPr>
            </a:br>
            <a:r>
              <a:rPr lang="en-US" sz="800" dirty="0">
                <a:solidFill>
                  <a:srgbClr val="FFFFFF"/>
                </a:solidFill>
                <a:latin typeface="Arial Narrow" pitchFamily="34" charset="0"/>
              </a:rPr>
              <a:t>Includes one or more additional widgets for less common tasks; the </a:t>
            </a:r>
            <a:r>
              <a:rPr lang="en-US" sz="800" b="1" dirty="0">
                <a:solidFill>
                  <a:srgbClr val="FFFFFF"/>
                </a:solidFill>
                <a:latin typeface="Arial Narrow" pitchFamily="34" charset="0"/>
              </a:rPr>
              <a:t>Related Items</a:t>
            </a:r>
            <a:r>
              <a:rPr lang="en-US" sz="800" dirty="0">
                <a:solidFill>
                  <a:srgbClr val="FFFFFF"/>
                </a:solidFill>
                <a:latin typeface="Arial Narrow" pitchFamily="34" charset="0"/>
              </a:rPr>
              <a:t> pane contains different widgets for each workspace.</a:t>
            </a:r>
          </a:p>
        </p:txBody>
      </p:sp>
      <p:sp>
        <p:nvSpPr>
          <p:cNvPr id="7" name="Text Box 6"/>
          <p:cNvSpPr txBox="1">
            <a:spLocks noChangeArrowheads="1"/>
          </p:cNvSpPr>
          <p:nvPr/>
        </p:nvSpPr>
        <p:spPr bwMode="auto">
          <a:xfrm>
            <a:off x="5043262" y="1109176"/>
            <a:ext cx="1315542" cy="841541"/>
          </a:xfrm>
          <a:prstGeom prst="rect">
            <a:avLst/>
          </a:prstGeom>
          <a:solidFill>
            <a:srgbClr val="50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Carousel</a:t>
            </a:r>
            <a:br>
              <a:rPr lang="en-US" sz="800" b="1" dirty="0">
                <a:solidFill>
                  <a:srgbClr val="FFFFFF"/>
                </a:solidFill>
                <a:latin typeface="Arial Narrow" pitchFamily="34" charset="0"/>
              </a:rPr>
            </a:br>
            <a:r>
              <a:rPr lang="en-US" sz="800" dirty="0">
                <a:solidFill>
                  <a:srgbClr val="FFFFFF"/>
                </a:solidFill>
                <a:latin typeface="Arial Narrow" pitchFamily="34" charset="0"/>
              </a:rPr>
              <a:t>Container for </a:t>
            </a:r>
            <a:r>
              <a:rPr lang="en-US" sz="800" i="1" dirty="0">
                <a:solidFill>
                  <a:srgbClr val="FFFFFF"/>
                </a:solidFill>
                <a:latin typeface="Arial Narrow" pitchFamily="34" charset="0"/>
              </a:rPr>
              <a:t>one</a:t>
            </a:r>
            <a:r>
              <a:rPr lang="en-US" sz="800" dirty="0">
                <a:solidFill>
                  <a:srgbClr val="FFFFFF"/>
                </a:solidFill>
                <a:latin typeface="Arial Narrow" pitchFamily="34" charset="0"/>
              </a:rPr>
              <a:t> or more workspaces (</a:t>
            </a:r>
            <a:r>
              <a:rPr lang="en-US" sz="800" b="1" dirty="0">
                <a:solidFill>
                  <a:srgbClr val="FFFFFF"/>
                </a:solidFill>
                <a:latin typeface="Arial Narrow" pitchFamily="34" charset="0"/>
              </a:rPr>
              <a:t>Note: </a:t>
            </a:r>
            <a:r>
              <a:rPr lang="en-US" sz="800" b="1" dirty="0" smtClean="0">
                <a:solidFill>
                  <a:srgbClr val="FFFFFF"/>
                </a:solidFill>
                <a:latin typeface="Arial Narrow" pitchFamily="34" charset="0"/>
              </a:rPr>
              <a:t>A</a:t>
            </a:r>
            <a:r>
              <a:rPr lang="en-US" sz="800" dirty="0" smtClean="0">
                <a:solidFill>
                  <a:srgbClr val="FFFFFF"/>
                </a:solidFill>
                <a:latin typeface="Arial Narrow" pitchFamily="34" charset="0"/>
              </a:rPr>
              <a:t>ppears </a:t>
            </a:r>
            <a:r>
              <a:rPr lang="en-US" sz="800" dirty="0">
                <a:solidFill>
                  <a:srgbClr val="FFFFFF"/>
                </a:solidFill>
                <a:latin typeface="Arial Narrow" pitchFamily="34" charset="0"/>
              </a:rPr>
              <a:t>only if there is another </a:t>
            </a:r>
            <a:r>
              <a:rPr lang="en-US" sz="800" dirty="0" smtClean="0">
                <a:solidFill>
                  <a:srgbClr val="FFFFFF"/>
                </a:solidFill>
                <a:latin typeface="Arial Narrow" pitchFamily="34" charset="0"/>
              </a:rPr>
              <a:t>workspace. (My Information for Managers is located here) </a:t>
            </a:r>
            <a:endParaRPr lang="en-US" sz="800" dirty="0">
              <a:solidFill>
                <a:srgbClr val="FFFFFF"/>
              </a:solidFill>
              <a:latin typeface="Arial Narrow" pitchFamily="34" charset="0"/>
            </a:endParaRPr>
          </a:p>
        </p:txBody>
      </p:sp>
      <p:sp>
        <p:nvSpPr>
          <p:cNvPr id="29" name="Text Box 6"/>
          <p:cNvSpPr txBox="1">
            <a:spLocks noChangeArrowheads="1"/>
          </p:cNvSpPr>
          <p:nvPr/>
        </p:nvSpPr>
        <p:spPr bwMode="auto">
          <a:xfrm>
            <a:off x="7657358" y="1458436"/>
            <a:ext cx="1825252" cy="841541"/>
          </a:xfrm>
          <a:prstGeom prst="rect">
            <a:avLst/>
          </a:prstGeom>
          <a:solidFill>
            <a:srgbClr val="5091CD"/>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lvl="0" algn="l"/>
            <a:r>
              <a:rPr lang="en-US" sz="800" b="1" dirty="0">
                <a:solidFill>
                  <a:srgbClr val="FFFFFF"/>
                </a:solidFill>
                <a:latin typeface="Arial Narrow" pitchFamily="34" charset="0"/>
              </a:rPr>
              <a:t>Repositioning Widgets</a:t>
            </a:r>
            <a:br>
              <a:rPr lang="en-US" sz="800" b="1" dirty="0">
                <a:solidFill>
                  <a:srgbClr val="FFFFFF"/>
                </a:solidFill>
                <a:latin typeface="Arial Narrow" pitchFamily="34" charset="0"/>
              </a:rPr>
            </a:br>
            <a:r>
              <a:rPr lang="en-US" sz="800" dirty="0">
                <a:solidFill>
                  <a:srgbClr val="FFFFFF"/>
                </a:solidFill>
                <a:latin typeface="Arial Narrow" pitchFamily="34" charset="0"/>
              </a:rPr>
              <a:t> Move a secondary widget  into a primary position by clicking the title bar, dragging it over a primary widget, and releasing.</a:t>
            </a:r>
            <a:endParaRPr lang="en-US" sz="800" b="0" dirty="0">
              <a:solidFill>
                <a:srgbClr val="FFFFFF"/>
              </a:solidFill>
              <a:latin typeface="Arial Narrow" pitchFamily="34" charset="0"/>
            </a:endParaRPr>
          </a:p>
          <a:p>
            <a:pPr lvl="0" algn="l"/>
            <a:endParaRPr lang="en-US" sz="800" dirty="0">
              <a:solidFill>
                <a:srgbClr val="FFFFFF"/>
              </a:solidFill>
              <a:latin typeface="Arial Narrow" pitchFamily="34" charset="0"/>
            </a:endParaRPr>
          </a:p>
          <a:p>
            <a:pPr lvl="0" algn="l"/>
            <a:endParaRPr lang="en-US" sz="800" b="0" dirty="0">
              <a:solidFill>
                <a:srgbClr val="FFFFFF"/>
              </a:solidFill>
              <a:latin typeface="Arial Narrow" pitchFamily="34" charset="0"/>
            </a:endParaRPr>
          </a:p>
        </p:txBody>
      </p:sp>
      <p:pic>
        <p:nvPicPr>
          <p:cNvPr id="30" name="Picture 29" descr="repositioning_window_nav.png"/>
          <p:cNvPicPr>
            <a:picLocks noChangeAspect="1"/>
          </p:cNvPicPr>
          <p:nvPr/>
        </p:nvPicPr>
        <p:blipFill>
          <a:blip r:embed="rId4" cstate="print"/>
          <a:stretch>
            <a:fillRect/>
          </a:stretch>
        </p:blipFill>
        <p:spPr>
          <a:xfrm rot="600000">
            <a:off x="8001656" y="2205319"/>
            <a:ext cx="1577340" cy="885825"/>
          </a:xfrm>
          <a:prstGeom prst="rect">
            <a:avLst/>
          </a:prstGeom>
          <a:ln w="3175">
            <a:solidFill>
              <a:schemeClr val="tx1"/>
            </a:solidFill>
            <a:prstDash val="sysDot"/>
          </a:ln>
          <a:effectLst>
            <a:outerShdw blurRad="50800" dist="38100" dir="2700000" algn="tl" rotWithShape="0">
              <a:prstClr val="black">
                <a:alpha val="40000"/>
              </a:prstClr>
            </a:outerShdw>
          </a:effectLst>
        </p:spPr>
      </p:pic>
      <p:cxnSp>
        <p:nvCxnSpPr>
          <p:cNvPr id="36" name="Straight Arrow Connector 35"/>
          <p:cNvCxnSpPr/>
          <p:nvPr/>
        </p:nvCxnSpPr>
        <p:spPr bwMode="auto">
          <a:xfrm flipV="1">
            <a:off x="3170243" y="6242756"/>
            <a:ext cx="0" cy="148526"/>
          </a:xfrm>
          <a:prstGeom prst="straightConnector1">
            <a:avLst/>
          </a:prstGeom>
          <a:solidFill>
            <a:schemeClr val="accent1"/>
          </a:solidFill>
          <a:ln w="19050" cap="flat" cmpd="sng" algn="ctr">
            <a:solidFill>
              <a:srgbClr val="F02E00"/>
            </a:solidFill>
            <a:prstDash val="solid"/>
            <a:round/>
            <a:headEnd type="oval" w="med" len="med"/>
            <a:tailEnd type="none"/>
          </a:ln>
          <a:effectLst/>
        </p:spPr>
      </p:cxnSp>
      <p:sp>
        <p:nvSpPr>
          <p:cNvPr id="11" name="Text Box 6"/>
          <p:cNvSpPr txBox="1">
            <a:spLocks noChangeArrowheads="1"/>
          </p:cNvSpPr>
          <p:nvPr/>
        </p:nvSpPr>
        <p:spPr bwMode="auto">
          <a:xfrm>
            <a:off x="2216229" y="6395550"/>
            <a:ext cx="2475369" cy="964651"/>
          </a:xfrm>
          <a:prstGeom prst="rect">
            <a:avLst/>
          </a:prstGeom>
          <a:solidFill>
            <a:srgbClr val="50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Views and Widgets</a:t>
            </a:r>
            <a:br>
              <a:rPr lang="en-US" sz="800" b="1" dirty="0">
                <a:solidFill>
                  <a:srgbClr val="FFFFFF"/>
                </a:solidFill>
                <a:latin typeface="Arial Narrow" pitchFamily="34" charset="0"/>
              </a:rPr>
            </a:br>
            <a:r>
              <a:rPr lang="en-US" sz="800" dirty="0">
                <a:solidFill>
                  <a:srgbClr val="FFFFFF"/>
                </a:solidFill>
                <a:latin typeface="Arial Narrow" pitchFamily="34" charset="0"/>
              </a:rPr>
              <a:t>A workspace can have one or more pre-sized views. Views are holding areas for widget, which are the task-oriented tools you use to review data and perform actions. In this example, there are two views, and each one currently holds a widget. When you need to work with a different widget, you can swap it into either view, replacing the current occupant.</a:t>
            </a:r>
          </a:p>
        </p:txBody>
      </p:sp>
      <p:cxnSp>
        <p:nvCxnSpPr>
          <p:cNvPr id="53" name="Straight Arrow Connector 52"/>
          <p:cNvCxnSpPr/>
          <p:nvPr/>
        </p:nvCxnSpPr>
        <p:spPr bwMode="auto">
          <a:xfrm flipH="1" flipV="1">
            <a:off x="3496351" y="4143533"/>
            <a:ext cx="1" cy="2102766"/>
          </a:xfrm>
          <a:prstGeom prst="straightConnector1">
            <a:avLst/>
          </a:prstGeom>
          <a:solidFill>
            <a:schemeClr val="accent1"/>
          </a:solidFill>
          <a:ln w="19050" cap="flat" cmpd="sng" algn="ctr">
            <a:solidFill>
              <a:srgbClr val="F02E00"/>
            </a:solidFill>
            <a:prstDash val="solid"/>
            <a:round/>
            <a:headEnd type="none" w="sm" len="sm"/>
            <a:tailEnd type="triangle"/>
          </a:ln>
          <a:effectLst/>
        </p:spPr>
      </p:cxnSp>
      <p:cxnSp>
        <p:nvCxnSpPr>
          <p:cNvPr id="43" name="Straight Arrow Connector 42"/>
          <p:cNvCxnSpPr/>
          <p:nvPr/>
        </p:nvCxnSpPr>
        <p:spPr bwMode="auto">
          <a:xfrm>
            <a:off x="1142371" y="1953988"/>
            <a:ext cx="0" cy="492032"/>
          </a:xfrm>
          <a:prstGeom prst="straightConnector1">
            <a:avLst/>
          </a:prstGeom>
          <a:solidFill>
            <a:schemeClr val="accent1"/>
          </a:solidFill>
          <a:ln w="19050" cap="flat" cmpd="sng" algn="ctr">
            <a:solidFill>
              <a:srgbClr val="F02E00"/>
            </a:solidFill>
            <a:prstDash val="solid"/>
            <a:round/>
            <a:headEnd type="oval" w="med" len="med"/>
            <a:tailEnd type="triangle"/>
          </a:ln>
          <a:effectLst/>
        </p:spPr>
      </p:cxnSp>
      <p:sp>
        <p:nvSpPr>
          <p:cNvPr id="10" name="Text Box 6"/>
          <p:cNvSpPr txBox="1">
            <a:spLocks noChangeArrowheads="1"/>
          </p:cNvSpPr>
          <p:nvPr/>
        </p:nvSpPr>
        <p:spPr bwMode="auto">
          <a:xfrm>
            <a:off x="414708" y="1109176"/>
            <a:ext cx="1966024" cy="841541"/>
          </a:xfrm>
          <a:prstGeom prst="rect">
            <a:avLst/>
          </a:prstGeom>
          <a:solidFill>
            <a:srgbClr val="50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Active Bar</a:t>
            </a:r>
            <a:br>
              <a:rPr lang="en-US" sz="800" b="1" dirty="0">
                <a:solidFill>
                  <a:srgbClr val="FFFFFF"/>
                </a:solidFill>
                <a:latin typeface="Arial Narrow" pitchFamily="34" charset="0"/>
              </a:rPr>
            </a:br>
            <a:r>
              <a:rPr lang="en-US" sz="800" dirty="0">
                <a:solidFill>
                  <a:srgbClr val="FFFFFF"/>
                </a:solidFill>
                <a:latin typeface="Arial Narrow" pitchFamily="34" charset="0"/>
              </a:rPr>
              <a:t>Displays active workspaces; click title to bring a workspace into focus. (</a:t>
            </a:r>
            <a:r>
              <a:rPr lang="en-US" sz="800" b="1" dirty="0">
                <a:solidFill>
                  <a:srgbClr val="FFFFFF"/>
                </a:solidFill>
                <a:latin typeface="Arial Narrow" pitchFamily="34" charset="0"/>
              </a:rPr>
              <a:t>Manage My Department </a:t>
            </a:r>
            <a:r>
              <a:rPr lang="en-US" sz="800" dirty="0">
                <a:solidFill>
                  <a:srgbClr val="FFFFFF"/>
                </a:solidFill>
                <a:latin typeface="Arial Narrow" pitchFamily="34" charset="0"/>
              </a:rPr>
              <a:t>is the only one in this example.) Click the Refresh icon next to the title to reload the workspace with its default information.</a:t>
            </a:r>
          </a:p>
        </p:txBody>
      </p:sp>
      <p:sp>
        <p:nvSpPr>
          <p:cNvPr id="44" name="Text Box 6"/>
          <p:cNvSpPr txBox="1">
            <a:spLocks noChangeArrowheads="1"/>
          </p:cNvSpPr>
          <p:nvPr/>
        </p:nvSpPr>
        <p:spPr bwMode="auto">
          <a:xfrm>
            <a:off x="7619749" y="6072384"/>
            <a:ext cx="2100149" cy="1287817"/>
          </a:xfrm>
          <a:prstGeom prst="rect">
            <a:avLst/>
          </a:prstGeom>
          <a:solidFill>
            <a:srgbClr val="F2D490"/>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r>
              <a:rPr lang="en-US" sz="1100" dirty="0">
                <a:solidFill>
                  <a:schemeClr val="bg2">
                    <a:lumMod val="25000"/>
                  </a:schemeClr>
                </a:solidFill>
                <a:latin typeface="Arial Narrow" pitchFamily="34" charset="0"/>
              </a:rPr>
              <a:t>Navigators are customized by Administrators and reflect those items needed for a job role. Specific widgets and alerts that are available in your navigator are determined by your access and which applications are in use.</a:t>
            </a:r>
          </a:p>
        </p:txBody>
      </p:sp>
      <p:sp>
        <p:nvSpPr>
          <p:cNvPr id="45" name="Text Box 6"/>
          <p:cNvSpPr txBox="1">
            <a:spLocks noChangeArrowheads="1"/>
          </p:cNvSpPr>
          <p:nvPr/>
        </p:nvSpPr>
        <p:spPr bwMode="auto">
          <a:xfrm>
            <a:off x="7619749" y="5786634"/>
            <a:ext cx="2100149" cy="287543"/>
          </a:xfrm>
          <a:prstGeom prst="rect">
            <a:avLst/>
          </a:prstGeom>
          <a:solidFill>
            <a:srgbClr val="F2A51E"/>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defTabSz="1019175">
              <a:spcBef>
                <a:spcPct val="50000"/>
              </a:spcBef>
            </a:pPr>
            <a:r>
              <a:rPr lang="en-US" sz="1200" b="1" dirty="0">
                <a:solidFill>
                  <a:srgbClr val="FFFFFF"/>
                </a:solidFill>
                <a:latin typeface="Arial Narrow" pitchFamily="34" charset="0"/>
              </a:rPr>
              <a:t>Navigator layouts vary</a:t>
            </a:r>
          </a:p>
        </p:txBody>
      </p:sp>
      <p:cxnSp>
        <p:nvCxnSpPr>
          <p:cNvPr id="46" name="Straight Connector 45"/>
          <p:cNvCxnSpPr/>
          <p:nvPr/>
        </p:nvCxnSpPr>
        <p:spPr bwMode="auto">
          <a:xfrm>
            <a:off x="7619749" y="7353527"/>
            <a:ext cx="2100149" cy="12"/>
          </a:xfrm>
          <a:prstGeom prst="line">
            <a:avLst/>
          </a:prstGeom>
          <a:solidFill>
            <a:schemeClr val="accent1"/>
          </a:solidFill>
          <a:ln w="9525" cap="flat" cmpd="sng" algn="ctr">
            <a:solidFill>
              <a:srgbClr val="68696C"/>
            </a:solidFill>
            <a:prstDash val="solid"/>
            <a:round/>
            <a:headEnd type="none" w="sm" len="sm"/>
            <a:tailEnd type="none" w="med" len="med"/>
          </a:ln>
          <a:effectLst/>
        </p:spPr>
      </p:cxnSp>
      <p:cxnSp>
        <p:nvCxnSpPr>
          <p:cNvPr id="48" name="Straight Connector 47"/>
          <p:cNvCxnSpPr/>
          <p:nvPr/>
        </p:nvCxnSpPr>
        <p:spPr bwMode="auto">
          <a:xfrm>
            <a:off x="7619749" y="5786626"/>
            <a:ext cx="2100149" cy="12"/>
          </a:xfrm>
          <a:prstGeom prst="line">
            <a:avLst/>
          </a:prstGeom>
          <a:solidFill>
            <a:schemeClr val="accent1"/>
          </a:solidFill>
          <a:ln w="9525" cap="flat" cmpd="sng" algn="ctr">
            <a:solidFill>
              <a:srgbClr val="68696C"/>
            </a:solidFill>
            <a:prstDash val="solid"/>
            <a:round/>
            <a:headEnd type="none" w="sm" len="sm"/>
            <a:tailEnd type="none" w="med" len="med"/>
          </a:ln>
          <a:effectLst/>
        </p:spPr>
      </p:cxnSp>
      <p:grpSp>
        <p:nvGrpSpPr>
          <p:cNvPr id="59" name="Group 58"/>
          <p:cNvGrpSpPr/>
          <p:nvPr/>
        </p:nvGrpSpPr>
        <p:grpSpPr>
          <a:xfrm>
            <a:off x="7503095" y="3835946"/>
            <a:ext cx="398594" cy="320040"/>
            <a:chOff x="8625392" y="1958016"/>
            <a:chExt cx="398594" cy="320040"/>
          </a:xfrm>
        </p:grpSpPr>
        <p:sp>
          <p:nvSpPr>
            <p:cNvPr id="60" name="Explosion 2 59"/>
            <p:cNvSpPr/>
            <p:nvPr/>
          </p:nvSpPr>
          <p:spPr bwMode="auto">
            <a:xfrm>
              <a:off x="8627747" y="1958016"/>
              <a:ext cx="396239" cy="320040"/>
            </a:xfrm>
            <a:prstGeom prst="irregularSeal2">
              <a:avLst/>
            </a:prstGeom>
            <a:solidFill>
              <a:srgbClr val="FFFFFF"/>
            </a:solidFill>
            <a:ln w="25400" cap="flat" cmpd="sng" algn="ctr">
              <a:solidFill>
                <a:srgbClr val="F04E29"/>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61" name="TextBox 60"/>
            <p:cNvSpPr txBox="1"/>
            <p:nvPr/>
          </p:nvSpPr>
          <p:spPr>
            <a:xfrm rot="19500000">
              <a:off x="8625392" y="2032390"/>
              <a:ext cx="369012" cy="200055"/>
            </a:xfrm>
            <a:prstGeom prst="rect">
              <a:avLst/>
            </a:prstGeom>
            <a:noFill/>
          </p:spPr>
          <p:txBody>
            <a:bodyPr wrap="none" rtlCol="0">
              <a:spAutoFit/>
            </a:bodyPr>
            <a:lstStyle/>
            <a:p>
              <a:r>
                <a:rPr lang="en-US" sz="700" b="1" dirty="0">
                  <a:solidFill>
                    <a:srgbClr val="F15D22"/>
                  </a:solidFill>
                </a:rPr>
                <a:t>New</a:t>
              </a:r>
            </a:p>
          </p:txBody>
        </p:sp>
      </p:grpSp>
      <p:cxnSp>
        <p:nvCxnSpPr>
          <p:cNvPr id="65" name="Straight Arrow Connector 64"/>
          <p:cNvCxnSpPr/>
          <p:nvPr/>
        </p:nvCxnSpPr>
        <p:spPr bwMode="auto">
          <a:xfrm>
            <a:off x="4047738" y="1950989"/>
            <a:ext cx="0" cy="249015"/>
          </a:xfrm>
          <a:prstGeom prst="straightConnector1">
            <a:avLst/>
          </a:prstGeom>
          <a:solidFill>
            <a:schemeClr val="accent1"/>
          </a:solidFill>
          <a:ln w="19050" cap="flat" cmpd="sng" algn="ctr">
            <a:solidFill>
              <a:srgbClr val="F02E00"/>
            </a:solidFill>
            <a:prstDash val="solid"/>
            <a:round/>
            <a:headEnd type="oval" w="med" len="med"/>
            <a:tailEnd type="triangle"/>
          </a:ln>
          <a:effectLst/>
        </p:spPr>
      </p:cxnSp>
      <p:cxnSp>
        <p:nvCxnSpPr>
          <p:cNvPr id="66" name="Straight Arrow Connector 65"/>
          <p:cNvCxnSpPr/>
          <p:nvPr/>
        </p:nvCxnSpPr>
        <p:spPr bwMode="auto">
          <a:xfrm>
            <a:off x="6897618" y="1827763"/>
            <a:ext cx="0" cy="372241"/>
          </a:xfrm>
          <a:prstGeom prst="straightConnector1">
            <a:avLst/>
          </a:prstGeom>
          <a:solidFill>
            <a:schemeClr val="accent1"/>
          </a:solidFill>
          <a:ln w="19050" cap="flat" cmpd="sng" algn="ctr">
            <a:solidFill>
              <a:srgbClr val="F02E00"/>
            </a:solidFill>
            <a:prstDash val="solid"/>
            <a:round/>
            <a:headEnd type="oval" w="med" len="med"/>
            <a:tailEnd type="triangle"/>
          </a:ln>
          <a:effectLst/>
        </p:spPr>
      </p:cxnSp>
      <p:sp>
        <p:nvSpPr>
          <p:cNvPr id="5" name="Text Box 6"/>
          <p:cNvSpPr txBox="1">
            <a:spLocks noChangeArrowheads="1"/>
          </p:cNvSpPr>
          <p:nvPr/>
        </p:nvSpPr>
        <p:spPr bwMode="auto">
          <a:xfrm>
            <a:off x="3502238" y="1109176"/>
            <a:ext cx="1415245" cy="718430"/>
          </a:xfrm>
          <a:prstGeom prst="rect">
            <a:avLst/>
          </a:prstGeom>
          <a:solidFill>
            <a:srgbClr val="50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Alerts</a:t>
            </a:r>
            <a:br>
              <a:rPr lang="en-US" sz="800" b="1" dirty="0">
                <a:solidFill>
                  <a:srgbClr val="FFFFFF"/>
                </a:solidFill>
                <a:latin typeface="Arial Narrow" pitchFamily="34" charset="0"/>
              </a:rPr>
            </a:br>
            <a:r>
              <a:rPr lang="en-US" sz="800" dirty="0">
                <a:solidFill>
                  <a:srgbClr val="FFFFFF"/>
                </a:solidFill>
                <a:latin typeface="Arial Narrow" pitchFamily="34" charset="0"/>
              </a:rPr>
              <a:t>Links, which appear as icons, enabling you to quickly view the type and number of tasks and issues that you need to address</a:t>
            </a:r>
            <a:r>
              <a:rPr lang="en-US" sz="800" dirty="0" smtClean="0">
                <a:solidFill>
                  <a:srgbClr val="FFFFFF"/>
                </a:solidFill>
                <a:latin typeface="Arial Narrow" pitchFamily="34" charset="0"/>
              </a:rPr>
              <a:t>. </a:t>
            </a:r>
            <a:endParaRPr lang="en-US" sz="800" dirty="0">
              <a:solidFill>
                <a:srgbClr val="FFFFFF"/>
              </a:solidFill>
              <a:latin typeface="Arial Narrow" pitchFamily="34" charset="0"/>
            </a:endParaRPr>
          </a:p>
        </p:txBody>
      </p:sp>
      <p:sp>
        <p:nvSpPr>
          <p:cNvPr id="62" name="Text Box 6"/>
          <p:cNvSpPr txBox="1">
            <a:spLocks noChangeArrowheads="1"/>
          </p:cNvSpPr>
          <p:nvPr/>
        </p:nvSpPr>
        <p:spPr bwMode="auto">
          <a:xfrm>
            <a:off x="6484583" y="1116475"/>
            <a:ext cx="1009386" cy="718430"/>
          </a:xfrm>
          <a:prstGeom prst="rect">
            <a:avLst/>
          </a:prstGeom>
          <a:solidFill>
            <a:srgbClr val="50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Search</a:t>
            </a:r>
            <a:br>
              <a:rPr lang="en-US" sz="800" b="1" dirty="0">
                <a:solidFill>
                  <a:srgbClr val="FFFFFF"/>
                </a:solidFill>
                <a:latin typeface="Arial Narrow" pitchFamily="34" charset="0"/>
              </a:rPr>
            </a:br>
            <a:r>
              <a:rPr lang="en-US" sz="800" dirty="0">
                <a:solidFill>
                  <a:srgbClr val="FFFFFF"/>
                </a:solidFill>
                <a:latin typeface="Arial Narrow" pitchFamily="34" charset="0"/>
              </a:rPr>
              <a:t>Click to open the Search widget, to locate employees and their information.</a:t>
            </a:r>
          </a:p>
        </p:txBody>
      </p:sp>
      <p:cxnSp>
        <p:nvCxnSpPr>
          <p:cNvPr id="47" name="Straight Arrow Connector 46"/>
          <p:cNvCxnSpPr/>
          <p:nvPr/>
        </p:nvCxnSpPr>
        <p:spPr bwMode="auto">
          <a:xfrm>
            <a:off x="2926652" y="1951943"/>
            <a:ext cx="0" cy="88569"/>
          </a:xfrm>
          <a:prstGeom prst="straightConnector1">
            <a:avLst/>
          </a:prstGeom>
          <a:solidFill>
            <a:schemeClr val="accent1"/>
          </a:solidFill>
          <a:ln w="19050" cap="flat" cmpd="sng" algn="ctr">
            <a:solidFill>
              <a:srgbClr val="F02E00"/>
            </a:solidFill>
            <a:prstDash val="solid"/>
            <a:round/>
            <a:headEnd type="oval" w="med" len="med"/>
            <a:tailEnd type="none"/>
          </a:ln>
          <a:effectLst/>
        </p:spPr>
      </p:cxnSp>
      <p:cxnSp>
        <p:nvCxnSpPr>
          <p:cNvPr id="50" name="Straight Arrow Connector 49"/>
          <p:cNvCxnSpPr/>
          <p:nvPr/>
        </p:nvCxnSpPr>
        <p:spPr bwMode="auto">
          <a:xfrm flipH="1">
            <a:off x="1892585" y="2040512"/>
            <a:ext cx="1034067" cy="0"/>
          </a:xfrm>
          <a:prstGeom prst="straightConnector1">
            <a:avLst/>
          </a:prstGeom>
          <a:solidFill>
            <a:schemeClr val="accent1"/>
          </a:solidFill>
          <a:ln w="19050" cap="flat" cmpd="sng" algn="ctr">
            <a:solidFill>
              <a:srgbClr val="F02E00"/>
            </a:solidFill>
            <a:prstDash val="solid"/>
            <a:round/>
            <a:headEnd type="none" w="med" len="med"/>
            <a:tailEnd type="none"/>
          </a:ln>
          <a:effectLst/>
        </p:spPr>
      </p:cxnSp>
      <p:sp>
        <p:nvSpPr>
          <p:cNvPr id="9" name="Text Box 6"/>
          <p:cNvSpPr txBox="1">
            <a:spLocks noChangeArrowheads="1"/>
          </p:cNvSpPr>
          <p:nvPr/>
        </p:nvSpPr>
        <p:spPr bwMode="auto">
          <a:xfrm>
            <a:off x="2506511" y="1109176"/>
            <a:ext cx="869948" cy="595319"/>
          </a:xfrm>
          <a:prstGeom prst="rect">
            <a:avLst/>
          </a:prstGeom>
          <a:solidFill>
            <a:srgbClr val="5091CD"/>
          </a:solidFill>
          <a:ln w="28575">
            <a:noFill/>
            <a:miter lim="800000"/>
            <a:headEnd/>
            <a:tailEnd/>
          </a:ln>
          <a:effectLst/>
        </p:spPr>
        <p:txBody>
          <a:bodyPr wrap="square" lIns="101882" tIns="50941" rIns="101882" bIns="50941">
            <a:spAutoFit/>
          </a:bodyPr>
          <a:lstStyle/>
          <a:p>
            <a:pPr lvl="0" algn="l" defTabSz="1019175">
              <a:spcBef>
                <a:spcPct val="50000"/>
              </a:spcBef>
            </a:pPr>
            <a:r>
              <a:rPr lang="en-US" sz="800" b="1" dirty="0">
                <a:solidFill>
                  <a:srgbClr val="FFFFFF"/>
                </a:solidFill>
                <a:latin typeface="Arial Narrow" pitchFamily="34" charset="0"/>
              </a:rPr>
              <a:t>Name / Sign Out</a:t>
            </a:r>
            <a:br>
              <a:rPr lang="en-US" sz="800" b="1" dirty="0">
                <a:solidFill>
                  <a:srgbClr val="FFFFFF"/>
                </a:solidFill>
                <a:latin typeface="Arial Narrow" pitchFamily="34" charset="0"/>
              </a:rPr>
            </a:br>
            <a:r>
              <a:rPr lang="en-US" sz="800" dirty="0">
                <a:solidFill>
                  <a:srgbClr val="FFFFFF"/>
                </a:solidFill>
                <a:latin typeface="Arial Narrow" pitchFamily="34" charset="0"/>
              </a:rPr>
              <a:t>Identifies user and a link to log out of navigator</a:t>
            </a:r>
            <a:r>
              <a:rPr lang="en-US" sz="800" dirty="0" smtClean="0">
                <a:solidFill>
                  <a:srgbClr val="FFFFFF"/>
                </a:solidFill>
                <a:latin typeface="Arial Narrow" pitchFamily="34" charset="0"/>
              </a:rPr>
              <a:t>.</a:t>
            </a:r>
            <a:endParaRPr lang="en-US" sz="800" dirty="0">
              <a:solidFill>
                <a:srgbClr val="FFFFFF"/>
              </a:solidFill>
              <a:latin typeface="Arial Narrow" pitchFamily="34" charset="0"/>
            </a:endParaRPr>
          </a:p>
        </p:txBody>
      </p:sp>
      <p:sp>
        <p:nvSpPr>
          <p:cNvPr id="51" name="Text Box 4"/>
          <p:cNvSpPr txBox="1">
            <a:spLocks noChangeArrowheads="1"/>
          </p:cNvSpPr>
          <p:nvPr/>
        </p:nvSpPr>
        <p:spPr bwMode="ltGray">
          <a:xfrm>
            <a:off x="160021" y="7426325"/>
            <a:ext cx="9684068" cy="215444"/>
          </a:xfrm>
          <a:prstGeom prst="rect">
            <a:avLst/>
          </a:prstGeom>
          <a:noFill/>
          <a:ln w="9525">
            <a:noFill/>
            <a:miter lim="800000"/>
            <a:headEnd type="none" w="sm" len="sm"/>
            <a:tailEnd/>
          </a:ln>
          <a:effectLst/>
        </p:spPr>
        <p:txBody>
          <a:bodyPr wrap="square">
            <a:spAutoFit/>
          </a:bodyPr>
          <a:lstStyle/>
          <a:p>
            <a:pPr algn="r">
              <a:spcBef>
                <a:spcPct val="50000"/>
              </a:spcBef>
              <a:tabLst>
                <a:tab pos="1600200" algn="l"/>
                <a:tab pos="4171950" algn="l"/>
                <a:tab pos="4286250" algn="l"/>
                <a:tab pos="9372600" algn="l"/>
              </a:tabLst>
            </a:pPr>
            <a:r>
              <a:rPr lang="en-US" sz="800" dirty="0"/>
              <a:t>	© 2016, Kronos Incorporated or a related company.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663" y="4359265"/>
            <a:ext cx="1500188" cy="30670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7714" y="1891685"/>
            <a:ext cx="2480000" cy="2293334"/>
          </a:xfrm>
          <a:prstGeom prst="rect">
            <a:avLst/>
          </a:prstGeom>
        </p:spPr>
      </p:pic>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713" y="4871397"/>
            <a:ext cx="4322839" cy="2578609"/>
          </a:xfrm>
          <a:prstGeom prst="rect">
            <a:avLst/>
          </a:prstGeom>
          <a:noFill/>
          <a:effectLst>
            <a:outerShdw blurRad="50800" dist="38100" dir="2700000" algn="tl" rotWithShape="0">
              <a:prstClr val="black">
                <a:alpha val="40000"/>
              </a:prstClr>
            </a:outerShdw>
          </a:effectLst>
        </p:spPr>
      </p:pic>
      <p:pic>
        <p:nvPicPr>
          <p:cNvPr id="2050" name="Picture 2" descr="C:\Projects_Current\Navigator_Job_Aids\mgr_images\carousel_cropped.png"/>
          <p:cNvPicPr>
            <a:picLocks noChangeAspect="1" noChangeArrowheads="1"/>
          </p:cNvPicPr>
          <p:nvPr/>
        </p:nvPicPr>
        <p:blipFill>
          <a:blip r:embed="rId6" cstate="print"/>
          <a:srcRect/>
          <a:stretch>
            <a:fillRect/>
          </a:stretch>
        </p:blipFill>
        <p:spPr bwMode="auto">
          <a:xfrm>
            <a:off x="5042186" y="2012082"/>
            <a:ext cx="2366963" cy="1980247"/>
          </a:xfrm>
          <a:prstGeom prst="rect">
            <a:avLst/>
          </a:prstGeom>
          <a:noFill/>
        </p:spPr>
      </p:pic>
      <p:sp>
        <p:nvSpPr>
          <p:cNvPr id="2" name="Title 1"/>
          <p:cNvSpPr>
            <a:spLocks noGrp="1"/>
          </p:cNvSpPr>
          <p:nvPr>
            <p:ph type="title"/>
          </p:nvPr>
        </p:nvSpPr>
        <p:spPr/>
        <p:txBody>
          <a:bodyPr/>
          <a:lstStyle/>
          <a:p>
            <a:r>
              <a:rPr lang="en-US"/>
              <a:t>Manager Navigator Job Aid</a:t>
            </a:r>
          </a:p>
        </p:txBody>
      </p:sp>
      <p:sp>
        <p:nvSpPr>
          <p:cNvPr id="3" name="Content Placeholder 2"/>
          <p:cNvSpPr>
            <a:spLocks noGrp="1"/>
          </p:cNvSpPr>
          <p:nvPr>
            <p:ph idx="1"/>
          </p:nvPr>
        </p:nvSpPr>
        <p:spPr/>
        <p:txBody>
          <a:bodyPr/>
          <a:lstStyle/>
          <a:p>
            <a:r>
              <a:rPr lang="en-US"/>
              <a:t>Opening Widgets and Workspaces</a:t>
            </a:r>
          </a:p>
        </p:txBody>
      </p:sp>
      <p:cxnSp>
        <p:nvCxnSpPr>
          <p:cNvPr id="33" name="AutoShape 7"/>
          <p:cNvCxnSpPr>
            <a:cxnSpLocks noChangeShapeType="1"/>
            <a:stCxn id="10" idx="2"/>
          </p:cNvCxnSpPr>
          <p:nvPr/>
        </p:nvCxnSpPr>
        <p:spPr bwMode="auto">
          <a:xfrm rot="16200000" flipH="1">
            <a:off x="1386547" y="1156397"/>
            <a:ext cx="307886" cy="1075285"/>
          </a:xfrm>
          <a:prstGeom prst="bentConnector2">
            <a:avLst/>
          </a:prstGeom>
          <a:noFill/>
          <a:ln w="19050">
            <a:solidFill>
              <a:schemeClr val="accent2"/>
            </a:solidFill>
            <a:miter lim="800000"/>
            <a:headEnd type="oval" w="med" len="med"/>
            <a:tailEnd type="none" w="med" len="med"/>
          </a:ln>
          <a:effectLst>
            <a:outerShdw dist="12700" dir="2700000" algn="tl" rotWithShape="0">
              <a:srgbClr val="FFFFFF">
                <a:alpha val="50000"/>
              </a:srgbClr>
            </a:outerShdw>
          </a:effectLst>
        </p:spPr>
      </p:cxnSp>
      <p:cxnSp>
        <p:nvCxnSpPr>
          <p:cNvPr id="40" name="Straight Arrow Connector 39"/>
          <p:cNvCxnSpPr/>
          <p:nvPr/>
        </p:nvCxnSpPr>
        <p:spPr bwMode="auto">
          <a:xfrm flipH="1">
            <a:off x="6333865" y="2551887"/>
            <a:ext cx="1491840" cy="0"/>
          </a:xfrm>
          <a:prstGeom prst="straightConnector1">
            <a:avLst/>
          </a:prstGeom>
          <a:solidFill>
            <a:schemeClr val="accent1"/>
          </a:solidFill>
          <a:ln w="19050" cap="flat" cmpd="sng" algn="ctr">
            <a:solidFill>
              <a:schemeClr val="accent4"/>
            </a:solidFill>
            <a:prstDash val="solid"/>
            <a:round/>
            <a:headEnd type="none" w="sm" len="sm"/>
            <a:tailEnd type="triangle"/>
          </a:ln>
          <a:effectLst/>
        </p:spPr>
      </p:cxnSp>
      <p:cxnSp>
        <p:nvCxnSpPr>
          <p:cNvPr id="43" name="Straight Arrow Connector 42"/>
          <p:cNvCxnSpPr/>
          <p:nvPr/>
        </p:nvCxnSpPr>
        <p:spPr bwMode="auto">
          <a:xfrm>
            <a:off x="3090899" y="1663736"/>
            <a:ext cx="0" cy="291657"/>
          </a:xfrm>
          <a:prstGeom prst="straightConnector1">
            <a:avLst/>
          </a:prstGeom>
          <a:solidFill>
            <a:schemeClr val="accent1"/>
          </a:solidFill>
          <a:ln w="19050" cap="flat" cmpd="sng" algn="ctr">
            <a:solidFill>
              <a:schemeClr val="accent2"/>
            </a:solidFill>
            <a:prstDash val="solid"/>
            <a:round/>
            <a:headEnd type="oval" w="med" len="med"/>
            <a:tailEnd type="triangle"/>
          </a:ln>
          <a:effectLst/>
        </p:spPr>
      </p:cxnSp>
      <p:cxnSp>
        <p:nvCxnSpPr>
          <p:cNvPr id="46" name="Straight Arrow Connector 45"/>
          <p:cNvCxnSpPr/>
          <p:nvPr/>
        </p:nvCxnSpPr>
        <p:spPr bwMode="auto">
          <a:xfrm>
            <a:off x="5545627" y="1656703"/>
            <a:ext cx="0" cy="1956935"/>
          </a:xfrm>
          <a:prstGeom prst="straightConnector1">
            <a:avLst/>
          </a:prstGeom>
          <a:solidFill>
            <a:schemeClr val="accent1"/>
          </a:solidFill>
          <a:ln w="19050" cap="flat" cmpd="sng" algn="ctr">
            <a:solidFill>
              <a:schemeClr val="accent4"/>
            </a:solidFill>
            <a:prstDash val="solid"/>
            <a:round/>
            <a:headEnd type="oval" w="med" len="med"/>
            <a:tailEnd type="triangle"/>
          </a:ln>
          <a:effectLst/>
        </p:spPr>
      </p:cxnSp>
      <p:sp>
        <p:nvSpPr>
          <p:cNvPr id="39" name="Rectangle 38"/>
          <p:cNvSpPr/>
          <p:nvPr/>
        </p:nvSpPr>
        <p:spPr bwMode="auto">
          <a:xfrm>
            <a:off x="2046849" y="4869773"/>
            <a:ext cx="1334674" cy="221995"/>
          </a:xfrm>
          <a:prstGeom prst="rect">
            <a:avLst/>
          </a:prstGeom>
          <a:solidFill>
            <a:srgbClr val="F15D22">
              <a:alpha val="50196"/>
            </a:srgbClr>
          </a:solid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Arial" charset="0"/>
            </a:endParaRPr>
          </a:p>
        </p:txBody>
      </p:sp>
      <p:sp>
        <p:nvSpPr>
          <p:cNvPr id="30" name="Rectangle 29"/>
          <p:cNvSpPr/>
          <p:nvPr/>
        </p:nvSpPr>
        <p:spPr bwMode="auto">
          <a:xfrm>
            <a:off x="3609976" y="4871397"/>
            <a:ext cx="815340" cy="227320"/>
          </a:xfrm>
          <a:prstGeom prst="rect">
            <a:avLst/>
          </a:prstGeom>
          <a:solidFill>
            <a:srgbClr val="7FB539">
              <a:alpha val="50196"/>
            </a:srgbClr>
          </a:solidFill>
          <a:ln w="254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FFFFFF"/>
              </a:solidFill>
              <a:effectLst/>
              <a:latin typeface="Arial" charset="0"/>
            </a:endParaRPr>
          </a:p>
        </p:txBody>
      </p:sp>
      <p:sp>
        <p:nvSpPr>
          <p:cNvPr id="35" name="Rectangle 34"/>
          <p:cNvSpPr/>
          <p:nvPr/>
        </p:nvSpPr>
        <p:spPr bwMode="auto">
          <a:xfrm>
            <a:off x="3912871" y="5219699"/>
            <a:ext cx="857188" cy="2215265"/>
          </a:xfrm>
          <a:prstGeom prst="rect">
            <a:avLst/>
          </a:prstGeom>
          <a:solidFill>
            <a:srgbClr val="293E6B">
              <a:alpha val="50196"/>
            </a:srgbClr>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FFFFFF"/>
              </a:solidFill>
              <a:effectLst/>
              <a:latin typeface="Arial" charset="0"/>
            </a:endParaRPr>
          </a:p>
        </p:txBody>
      </p:sp>
      <p:cxnSp>
        <p:nvCxnSpPr>
          <p:cNvPr id="47" name="Straight Arrow Connector 46"/>
          <p:cNvCxnSpPr/>
          <p:nvPr/>
        </p:nvCxnSpPr>
        <p:spPr bwMode="auto">
          <a:xfrm>
            <a:off x="2563643" y="3936956"/>
            <a:ext cx="0" cy="927832"/>
          </a:xfrm>
          <a:prstGeom prst="straightConnector1">
            <a:avLst/>
          </a:prstGeom>
          <a:solidFill>
            <a:schemeClr val="accent1"/>
          </a:solidFill>
          <a:ln w="25400" cap="flat" cmpd="sng" algn="ctr">
            <a:solidFill>
              <a:schemeClr val="accent2"/>
            </a:solidFill>
            <a:prstDash val="solid"/>
            <a:round/>
            <a:headEnd type="none" w="med" len="med"/>
            <a:tailEnd type="none"/>
          </a:ln>
          <a:effectLst/>
        </p:spPr>
      </p:cxnSp>
      <p:cxnSp>
        <p:nvCxnSpPr>
          <p:cNvPr id="57" name="Straight Arrow Connector 56"/>
          <p:cNvCxnSpPr/>
          <p:nvPr/>
        </p:nvCxnSpPr>
        <p:spPr bwMode="auto">
          <a:xfrm flipH="1">
            <a:off x="4770059" y="6934293"/>
            <a:ext cx="785744" cy="0"/>
          </a:xfrm>
          <a:prstGeom prst="straightConnector1">
            <a:avLst/>
          </a:prstGeom>
          <a:solidFill>
            <a:schemeClr val="accent1"/>
          </a:solidFill>
          <a:ln w="25400" cap="flat" cmpd="sng" algn="ctr">
            <a:solidFill>
              <a:schemeClr val="accent1"/>
            </a:solidFill>
            <a:prstDash val="solid"/>
            <a:round/>
            <a:headEnd type="none" w="med" len="med"/>
            <a:tailEnd type="none"/>
          </a:ln>
          <a:effectLst/>
        </p:spPr>
      </p:cxnSp>
      <p:sp>
        <p:nvSpPr>
          <p:cNvPr id="69" name="Oval 68"/>
          <p:cNvSpPr/>
          <p:nvPr/>
        </p:nvSpPr>
        <p:spPr bwMode="auto">
          <a:xfrm>
            <a:off x="5476386" y="6619855"/>
            <a:ext cx="614477" cy="614477"/>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accent4"/>
              </a:solidFill>
              <a:effectLst/>
              <a:latin typeface="Arial" charset="0"/>
            </a:endParaRPr>
          </a:p>
        </p:txBody>
      </p:sp>
      <p:sp>
        <p:nvSpPr>
          <p:cNvPr id="70" name="TextBox 69"/>
          <p:cNvSpPr txBox="1"/>
          <p:nvPr/>
        </p:nvSpPr>
        <p:spPr>
          <a:xfrm>
            <a:off x="5460460" y="6727038"/>
            <a:ext cx="646331" cy="400110"/>
          </a:xfrm>
          <a:prstGeom prst="rect">
            <a:avLst/>
          </a:prstGeom>
          <a:noFill/>
          <a:ln>
            <a:noFill/>
          </a:ln>
        </p:spPr>
        <p:txBody>
          <a:bodyPr wrap="none" rtlCol="0">
            <a:spAutoFit/>
          </a:bodyPr>
          <a:lstStyle/>
          <a:p>
            <a:r>
              <a:rPr lang="en-US" sz="1000" b="1">
                <a:solidFill>
                  <a:srgbClr val="FFFFFF"/>
                </a:solidFill>
              </a:rPr>
              <a:t>Related</a:t>
            </a:r>
          </a:p>
          <a:p>
            <a:r>
              <a:rPr lang="en-US" sz="1000" b="1">
                <a:solidFill>
                  <a:srgbClr val="FFFFFF"/>
                </a:solidFill>
              </a:rPr>
              <a:t>Items</a:t>
            </a:r>
          </a:p>
        </p:txBody>
      </p:sp>
      <p:sp>
        <p:nvSpPr>
          <p:cNvPr id="72" name="Oval 71"/>
          <p:cNvSpPr/>
          <p:nvPr/>
        </p:nvSpPr>
        <p:spPr bwMode="auto">
          <a:xfrm>
            <a:off x="4770059" y="3516883"/>
            <a:ext cx="614477" cy="614477"/>
          </a:xfrm>
          <a:prstGeom prst="ellipse">
            <a:avLst/>
          </a:prstGeom>
          <a:solidFill>
            <a:schemeClr val="accent4"/>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accent4"/>
              </a:solidFill>
              <a:effectLst/>
              <a:latin typeface="Arial" charset="0"/>
            </a:endParaRPr>
          </a:p>
        </p:txBody>
      </p:sp>
      <p:sp>
        <p:nvSpPr>
          <p:cNvPr id="73" name="TextBox 72"/>
          <p:cNvSpPr txBox="1"/>
          <p:nvPr/>
        </p:nvSpPr>
        <p:spPr>
          <a:xfrm>
            <a:off x="4711652" y="3701011"/>
            <a:ext cx="731290" cy="246221"/>
          </a:xfrm>
          <a:prstGeom prst="rect">
            <a:avLst/>
          </a:prstGeom>
          <a:noFill/>
        </p:spPr>
        <p:txBody>
          <a:bodyPr wrap="none" rtlCol="0">
            <a:spAutoFit/>
          </a:bodyPr>
          <a:lstStyle/>
          <a:p>
            <a:r>
              <a:rPr lang="en-US" sz="1000" b="1">
                <a:solidFill>
                  <a:srgbClr val="FFFFFF"/>
                </a:solidFill>
              </a:rPr>
              <a:t>Carousel</a:t>
            </a:r>
          </a:p>
        </p:txBody>
      </p:sp>
      <p:cxnSp>
        <p:nvCxnSpPr>
          <p:cNvPr id="74" name="Straight Arrow Connector 73"/>
          <p:cNvCxnSpPr/>
          <p:nvPr/>
        </p:nvCxnSpPr>
        <p:spPr bwMode="auto">
          <a:xfrm flipH="1">
            <a:off x="2361349" y="3993084"/>
            <a:ext cx="375385" cy="0"/>
          </a:xfrm>
          <a:prstGeom prst="straightConnector1">
            <a:avLst/>
          </a:prstGeom>
          <a:solidFill>
            <a:schemeClr val="accent1"/>
          </a:solidFill>
          <a:ln w="25400" cap="flat" cmpd="sng" algn="ctr">
            <a:solidFill>
              <a:schemeClr val="accent2"/>
            </a:solidFill>
            <a:prstDash val="solid"/>
            <a:round/>
            <a:headEnd type="none" w="med" len="med"/>
            <a:tailEnd type="none"/>
          </a:ln>
          <a:effectLst/>
        </p:spPr>
      </p:cxnSp>
      <p:sp>
        <p:nvSpPr>
          <p:cNvPr id="75" name="Oval 74"/>
          <p:cNvSpPr/>
          <p:nvPr/>
        </p:nvSpPr>
        <p:spPr bwMode="auto">
          <a:xfrm>
            <a:off x="2250699" y="3843622"/>
            <a:ext cx="614477" cy="614477"/>
          </a:xfrm>
          <a:prstGeom prst="ellipse">
            <a:avLst/>
          </a:prstGeom>
          <a:solidFill>
            <a:schemeClr val="accent2"/>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accent2"/>
              </a:solidFill>
              <a:effectLst/>
              <a:latin typeface="Arial" charset="0"/>
            </a:endParaRPr>
          </a:p>
        </p:txBody>
      </p:sp>
      <p:sp>
        <p:nvSpPr>
          <p:cNvPr id="76" name="TextBox 75"/>
          <p:cNvSpPr txBox="1"/>
          <p:nvPr/>
        </p:nvSpPr>
        <p:spPr>
          <a:xfrm>
            <a:off x="2284465" y="4027750"/>
            <a:ext cx="546946" cy="246221"/>
          </a:xfrm>
          <a:prstGeom prst="rect">
            <a:avLst/>
          </a:prstGeom>
          <a:noFill/>
          <a:ln>
            <a:noFill/>
          </a:ln>
        </p:spPr>
        <p:txBody>
          <a:bodyPr wrap="none" rtlCol="0">
            <a:spAutoFit/>
          </a:bodyPr>
          <a:lstStyle/>
          <a:p>
            <a:r>
              <a:rPr lang="en-US" sz="1000" b="1">
                <a:solidFill>
                  <a:srgbClr val="FFFFFF"/>
                </a:solidFill>
              </a:rPr>
              <a:t>Alerts</a:t>
            </a:r>
          </a:p>
        </p:txBody>
      </p:sp>
      <p:cxnSp>
        <p:nvCxnSpPr>
          <p:cNvPr id="50" name="Straight Arrow Connector 49"/>
          <p:cNvCxnSpPr/>
          <p:nvPr/>
        </p:nvCxnSpPr>
        <p:spPr bwMode="auto">
          <a:xfrm flipH="1">
            <a:off x="4047101" y="4048393"/>
            <a:ext cx="820930" cy="820927"/>
          </a:xfrm>
          <a:prstGeom prst="straightConnector1">
            <a:avLst/>
          </a:prstGeom>
          <a:solidFill>
            <a:schemeClr val="accent1"/>
          </a:solidFill>
          <a:ln w="25400" cap="flat" cmpd="sng" algn="ctr">
            <a:solidFill>
              <a:schemeClr val="accent4"/>
            </a:solidFill>
            <a:prstDash val="solid"/>
            <a:round/>
            <a:headEnd type="none" w="med" len="med"/>
            <a:tailEnd type="none"/>
          </a:ln>
          <a:effectLst/>
        </p:spPr>
      </p:cxnSp>
      <p:cxnSp>
        <p:nvCxnSpPr>
          <p:cNvPr id="64" name="Straight Arrow Connector 63"/>
          <p:cNvCxnSpPr/>
          <p:nvPr/>
        </p:nvCxnSpPr>
        <p:spPr bwMode="auto">
          <a:xfrm>
            <a:off x="1639039" y="2819818"/>
            <a:ext cx="635700" cy="0"/>
          </a:xfrm>
          <a:prstGeom prst="straightConnector1">
            <a:avLst/>
          </a:prstGeom>
          <a:solidFill>
            <a:schemeClr val="accent1"/>
          </a:solidFill>
          <a:ln w="19050" cap="flat" cmpd="sng" algn="ctr">
            <a:solidFill>
              <a:schemeClr val="accent2"/>
            </a:solidFill>
            <a:prstDash val="solid"/>
            <a:round/>
            <a:headEnd type="oval" w="med" len="med"/>
            <a:tailEnd type="triangle"/>
          </a:ln>
          <a:effectLst/>
        </p:spPr>
      </p:cxnSp>
      <p:cxnSp>
        <p:nvCxnSpPr>
          <p:cNvPr id="79" name="Straight Arrow Connector 78"/>
          <p:cNvCxnSpPr/>
          <p:nvPr/>
        </p:nvCxnSpPr>
        <p:spPr bwMode="auto">
          <a:xfrm>
            <a:off x="7817739" y="1908082"/>
            <a:ext cx="0" cy="648721"/>
          </a:xfrm>
          <a:prstGeom prst="straightConnector1">
            <a:avLst/>
          </a:prstGeom>
          <a:solidFill>
            <a:schemeClr val="accent1"/>
          </a:solidFill>
          <a:ln w="19050" cap="flat" cmpd="sng" algn="ctr">
            <a:solidFill>
              <a:schemeClr val="accent4"/>
            </a:solidFill>
            <a:prstDash val="solid"/>
            <a:round/>
            <a:headEnd type="none" w="med" len="med"/>
            <a:tailEnd type="none"/>
          </a:ln>
          <a:effectLst/>
        </p:spPr>
      </p:cxnSp>
      <p:cxnSp>
        <p:nvCxnSpPr>
          <p:cNvPr id="89" name="Straight Arrow Connector 88"/>
          <p:cNvCxnSpPr/>
          <p:nvPr/>
        </p:nvCxnSpPr>
        <p:spPr bwMode="auto">
          <a:xfrm flipH="1">
            <a:off x="6947784" y="3163370"/>
            <a:ext cx="1086879" cy="0"/>
          </a:xfrm>
          <a:prstGeom prst="straightConnector1">
            <a:avLst/>
          </a:prstGeom>
          <a:solidFill>
            <a:schemeClr val="accent1"/>
          </a:solidFill>
          <a:ln w="19050" cap="flat" cmpd="sng" algn="ctr">
            <a:solidFill>
              <a:schemeClr val="accent4"/>
            </a:solidFill>
            <a:prstDash val="solid"/>
            <a:round/>
            <a:headEnd type="oval" w="med" len="med"/>
            <a:tailEnd type="triangle"/>
          </a:ln>
          <a:effectLst/>
        </p:spPr>
      </p:cxnSp>
      <p:cxnSp>
        <p:nvCxnSpPr>
          <p:cNvPr id="96" name="Straight Arrow Connector 95"/>
          <p:cNvCxnSpPr/>
          <p:nvPr/>
        </p:nvCxnSpPr>
        <p:spPr bwMode="auto">
          <a:xfrm>
            <a:off x="7216627" y="4133874"/>
            <a:ext cx="0" cy="323782"/>
          </a:xfrm>
          <a:prstGeom prst="straightConnector1">
            <a:avLst/>
          </a:prstGeom>
          <a:solidFill>
            <a:schemeClr val="accent1"/>
          </a:solidFill>
          <a:ln w="19050" cap="flat" cmpd="sng" algn="ctr">
            <a:solidFill>
              <a:schemeClr val="accent1"/>
            </a:solidFill>
            <a:prstDash val="solid"/>
            <a:round/>
            <a:headEnd type="none" w="sm" len="sm"/>
            <a:tailEnd type="triangle"/>
          </a:ln>
          <a:effectLst/>
        </p:spPr>
      </p:cxnSp>
      <p:cxnSp>
        <p:nvCxnSpPr>
          <p:cNvPr id="98" name="Straight Arrow Connector 97"/>
          <p:cNvCxnSpPr/>
          <p:nvPr/>
        </p:nvCxnSpPr>
        <p:spPr bwMode="auto">
          <a:xfrm flipH="1">
            <a:off x="7214088" y="4138799"/>
            <a:ext cx="816522" cy="0"/>
          </a:xfrm>
          <a:prstGeom prst="straightConnector1">
            <a:avLst/>
          </a:prstGeom>
          <a:solidFill>
            <a:schemeClr val="accent1"/>
          </a:solidFill>
          <a:ln w="19050" cap="flat" cmpd="sng" algn="ctr">
            <a:solidFill>
              <a:schemeClr val="accent1"/>
            </a:solidFill>
            <a:prstDash val="solid"/>
            <a:round/>
            <a:headEnd type="oval" w="med" len="med"/>
            <a:tailEnd type="none"/>
          </a:ln>
          <a:effectLst/>
        </p:spPr>
      </p:cxnSp>
      <p:cxnSp>
        <p:nvCxnSpPr>
          <p:cNvPr id="107" name="Straight Arrow Connector 106"/>
          <p:cNvCxnSpPr/>
          <p:nvPr/>
        </p:nvCxnSpPr>
        <p:spPr bwMode="auto">
          <a:xfrm flipH="1">
            <a:off x="6705600" y="6022734"/>
            <a:ext cx="1324516" cy="0"/>
          </a:xfrm>
          <a:prstGeom prst="straightConnector1">
            <a:avLst/>
          </a:prstGeom>
          <a:solidFill>
            <a:schemeClr val="accent1"/>
          </a:solidFill>
          <a:ln w="19050" cap="flat" cmpd="sng" algn="ctr">
            <a:solidFill>
              <a:schemeClr val="accent1"/>
            </a:solidFill>
            <a:prstDash val="solid"/>
            <a:round/>
            <a:headEnd type="oval" w="med" len="med"/>
            <a:tailEnd type="triangle"/>
          </a:ln>
          <a:effectLst/>
        </p:spPr>
      </p:cxnSp>
      <p:sp>
        <p:nvSpPr>
          <p:cNvPr id="12" name="Text Box 6"/>
          <p:cNvSpPr txBox="1">
            <a:spLocks noChangeArrowheads="1"/>
          </p:cNvSpPr>
          <p:nvPr/>
        </p:nvSpPr>
        <p:spPr bwMode="auto">
          <a:xfrm>
            <a:off x="5141916" y="944778"/>
            <a:ext cx="1500282" cy="718430"/>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a:solidFill>
                  <a:srgbClr val="FFFFFF"/>
                </a:solidFill>
                <a:latin typeface="Arial Narrow" pitchFamily="34" charset="0"/>
              </a:rPr>
              <a:t>Closing the Carousel</a:t>
            </a:r>
            <a:br>
              <a:rPr lang="en-US" sz="800" b="1">
                <a:solidFill>
                  <a:srgbClr val="FFFFFF"/>
                </a:solidFill>
                <a:latin typeface="Arial Narrow" pitchFamily="34" charset="0"/>
              </a:rPr>
            </a:br>
            <a:r>
              <a:rPr lang="en-US" sz="800">
                <a:solidFill>
                  <a:srgbClr val="FFFFFF"/>
                </a:solidFill>
                <a:latin typeface="Arial Narrow" pitchFamily="34" charset="0"/>
              </a:rPr>
              <a:t>Click the </a:t>
            </a:r>
            <a:r>
              <a:rPr lang="en-US" sz="800" b="1">
                <a:solidFill>
                  <a:srgbClr val="FFFFFF"/>
                </a:solidFill>
                <a:latin typeface="Arial Narrow" pitchFamily="34" charset="0"/>
              </a:rPr>
              <a:t>Workspaces</a:t>
            </a:r>
            <a:r>
              <a:rPr lang="en-US" sz="800">
                <a:solidFill>
                  <a:srgbClr val="FFFFFF"/>
                </a:solidFill>
                <a:latin typeface="Arial Narrow" pitchFamily="34" charset="0"/>
              </a:rPr>
              <a:t> tab to close the carousel.</a:t>
            </a:r>
            <a:br>
              <a:rPr lang="en-US" sz="800">
                <a:solidFill>
                  <a:srgbClr val="FFFFFF"/>
                </a:solidFill>
                <a:latin typeface="Arial Narrow" pitchFamily="34" charset="0"/>
              </a:rPr>
            </a:br>
            <a:r>
              <a:rPr lang="en-US" sz="800">
                <a:solidFill>
                  <a:srgbClr val="FFFFFF"/>
                </a:solidFill>
                <a:latin typeface="Arial Narrow" pitchFamily="34" charset="0"/>
              </a:rPr>
              <a:t/>
            </a:r>
            <a:br>
              <a:rPr lang="en-US" sz="800">
                <a:solidFill>
                  <a:srgbClr val="FFFFFF"/>
                </a:solidFill>
                <a:latin typeface="Arial Narrow" pitchFamily="34" charset="0"/>
              </a:rPr>
            </a:br>
            <a:endParaRPr lang="en-US" sz="800" dirty="0">
              <a:solidFill>
                <a:srgbClr val="FFFFFF"/>
              </a:solidFill>
              <a:latin typeface="Arial Narrow" pitchFamily="34" charset="0"/>
            </a:endParaRPr>
          </a:p>
        </p:txBody>
      </p:sp>
      <p:sp>
        <p:nvSpPr>
          <p:cNvPr id="9" name="Text Box 6"/>
          <p:cNvSpPr txBox="1">
            <a:spLocks noChangeArrowheads="1"/>
          </p:cNvSpPr>
          <p:nvPr/>
        </p:nvSpPr>
        <p:spPr bwMode="auto">
          <a:xfrm>
            <a:off x="2040362" y="944778"/>
            <a:ext cx="2198263" cy="718430"/>
          </a:xfrm>
          <a:prstGeom prst="rect">
            <a:avLst/>
          </a:prstGeom>
          <a:solidFill>
            <a:schemeClr val="accent2"/>
          </a:solidFill>
          <a:ln w="28575">
            <a:noFill/>
            <a:miter lim="800000"/>
            <a:headEnd/>
            <a:tailEnd/>
          </a:ln>
          <a:effectLst/>
        </p:spPr>
        <p:txBody>
          <a:bodyPr wrap="square" lIns="101882" tIns="50941" rIns="101882" bIns="50941">
            <a:spAutoFit/>
          </a:bodyPr>
          <a:lstStyle/>
          <a:p>
            <a:pPr lvl="0" algn="l" defTabSz="1019175">
              <a:spcBef>
                <a:spcPct val="50000"/>
              </a:spcBef>
            </a:pPr>
            <a:r>
              <a:rPr lang="en-US" sz="800" b="1">
                <a:solidFill>
                  <a:srgbClr val="FFFFFF"/>
                </a:solidFill>
                <a:latin typeface="Arial Narrow" pitchFamily="34" charset="0"/>
              </a:rPr>
              <a:t>Alert Icons</a:t>
            </a:r>
            <a:br>
              <a:rPr lang="en-US" sz="800" b="1">
                <a:solidFill>
                  <a:srgbClr val="FFFFFF"/>
                </a:solidFill>
                <a:latin typeface="Arial Narrow" pitchFamily="34" charset="0"/>
              </a:rPr>
            </a:br>
            <a:r>
              <a:rPr lang="en-US" sz="800">
                <a:solidFill>
                  <a:srgbClr val="FFFFFF"/>
                </a:solidFill>
                <a:latin typeface="Arial Narrow" pitchFamily="34" charset="0"/>
              </a:rPr>
              <a:t>Each type of alert has its own icon. A number in the icon’s corner indicates that there are items you should review. (The significance of the number itself depends on the specific alert.) Click an icon to view details.</a:t>
            </a:r>
          </a:p>
        </p:txBody>
      </p:sp>
      <p:sp>
        <p:nvSpPr>
          <p:cNvPr id="10" name="Text Box 6"/>
          <p:cNvSpPr txBox="1">
            <a:spLocks noChangeArrowheads="1"/>
          </p:cNvSpPr>
          <p:nvPr/>
        </p:nvSpPr>
        <p:spPr bwMode="auto">
          <a:xfrm>
            <a:off x="361578" y="944778"/>
            <a:ext cx="1282540" cy="595319"/>
          </a:xfrm>
          <a:prstGeom prst="rect">
            <a:avLst/>
          </a:prstGeom>
          <a:solidFill>
            <a:schemeClr val="accent2"/>
          </a:solidFill>
          <a:ln w="28575">
            <a:noFill/>
            <a:miter lim="800000"/>
            <a:headEnd/>
            <a:tailEnd/>
          </a:ln>
          <a:effectLst/>
        </p:spPr>
        <p:txBody>
          <a:bodyPr wrap="square" lIns="101882" tIns="50941" rIns="101882" bIns="50941">
            <a:spAutoFit/>
          </a:bodyPr>
          <a:lstStyle/>
          <a:p>
            <a:pPr algn="l" defTabSz="1019175">
              <a:spcBef>
                <a:spcPct val="50000"/>
              </a:spcBef>
            </a:pPr>
            <a:r>
              <a:rPr lang="en-US" sz="800" b="1">
                <a:solidFill>
                  <a:srgbClr val="FFFFFF"/>
                </a:solidFill>
                <a:latin typeface="Arial Narrow" pitchFamily="34" charset="0"/>
              </a:rPr>
              <a:t>Refresh</a:t>
            </a:r>
            <a:br>
              <a:rPr lang="en-US" sz="800" b="1">
                <a:solidFill>
                  <a:srgbClr val="FFFFFF"/>
                </a:solidFill>
                <a:latin typeface="Arial Narrow" pitchFamily="34" charset="0"/>
              </a:rPr>
            </a:br>
            <a:r>
              <a:rPr lang="en-US" sz="800">
                <a:solidFill>
                  <a:srgbClr val="FFFFFF"/>
                </a:solidFill>
                <a:latin typeface="Arial Narrow" pitchFamily="34" charset="0"/>
              </a:rPr>
              <a:t>Click the </a:t>
            </a:r>
            <a:r>
              <a:rPr lang="en-US" sz="800" b="1">
                <a:solidFill>
                  <a:srgbClr val="FFFFFF"/>
                </a:solidFill>
                <a:latin typeface="Arial Narrow" pitchFamily="34" charset="0"/>
              </a:rPr>
              <a:t>Refresh</a:t>
            </a:r>
            <a:r>
              <a:rPr lang="en-US" sz="800">
                <a:solidFill>
                  <a:srgbClr val="FFFFFF"/>
                </a:solidFill>
                <a:latin typeface="Arial Narrow" pitchFamily="34" charset="0"/>
              </a:rPr>
              <a:t> icon to get immediate updates to your Alerts.</a:t>
            </a:r>
            <a:endParaRPr lang="en-US" sz="800" dirty="0">
              <a:solidFill>
                <a:srgbClr val="FFFFFF"/>
              </a:solidFill>
              <a:latin typeface="Arial Narrow" pitchFamily="34" charset="0"/>
            </a:endParaRPr>
          </a:p>
        </p:txBody>
      </p:sp>
      <p:pic>
        <p:nvPicPr>
          <p:cNvPr id="81" name="Picture 80" descr="carousel_tab_cropped.png"/>
          <p:cNvPicPr>
            <a:picLocks noChangeAspect="1"/>
          </p:cNvPicPr>
          <p:nvPr/>
        </p:nvPicPr>
        <p:blipFill>
          <a:blip r:embed="rId7" cstate="print"/>
          <a:stretch>
            <a:fillRect/>
          </a:stretch>
        </p:blipFill>
        <p:spPr>
          <a:xfrm rot="600000">
            <a:off x="5761589" y="1421477"/>
            <a:ext cx="1293495" cy="373380"/>
          </a:xfrm>
          <a:prstGeom prst="rect">
            <a:avLst/>
          </a:prstGeom>
          <a:ln w="3175">
            <a:solidFill>
              <a:schemeClr val="tx1"/>
            </a:solidFill>
            <a:prstDash val="sysDot"/>
          </a:ln>
          <a:effectLst>
            <a:outerShdw blurRad="50800" dist="38100" dir="2700000" algn="tl" rotWithShape="0">
              <a:prstClr val="black">
                <a:alpha val="40000"/>
              </a:prstClr>
            </a:outerShdw>
          </a:effectLst>
        </p:spPr>
      </p:pic>
      <p:sp>
        <p:nvSpPr>
          <p:cNvPr id="5" name="Text Box 6"/>
          <p:cNvSpPr txBox="1">
            <a:spLocks noChangeArrowheads="1"/>
          </p:cNvSpPr>
          <p:nvPr/>
        </p:nvSpPr>
        <p:spPr bwMode="auto">
          <a:xfrm>
            <a:off x="361578" y="2137373"/>
            <a:ext cx="1282540" cy="841541"/>
          </a:xfrm>
          <a:prstGeom prst="rect">
            <a:avLst/>
          </a:prstGeom>
          <a:solidFill>
            <a:schemeClr val="accent2"/>
          </a:solidFill>
          <a:ln w="28575">
            <a:noFill/>
            <a:miter lim="800000"/>
            <a:headEnd/>
            <a:tailEnd/>
          </a:ln>
          <a:effectLst/>
        </p:spPr>
        <p:txBody>
          <a:bodyPr wrap="square" lIns="101882" tIns="50941" rIns="101882" bIns="50941">
            <a:spAutoFit/>
          </a:bodyPr>
          <a:lstStyle/>
          <a:p>
            <a:pPr algn="l" defTabSz="1019175">
              <a:spcBef>
                <a:spcPct val="50000"/>
              </a:spcBef>
            </a:pPr>
            <a:r>
              <a:rPr lang="en-US" sz="800" b="1">
                <a:solidFill>
                  <a:srgbClr val="FFFFFF"/>
                </a:solidFill>
                <a:latin typeface="Arial Narrow" pitchFamily="34" charset="0"/>
              </a:rPr>
              <a:t>Alert Details</a:t>
            </a:r>
            <a:br>
              <a:rPr lang="en-US" sz="800" b="1">
                <a:solidFill>
                  <a:srgbClr val="FFFFFF"/>
                </a:solidFill>
                <a:latin typeface="Arial Narrow" pitchFamily="34" charset="0"/>
              </a:rPr>
            </a:br>
            <a:r>
              <a:rPr lang="en-US" sz="800">
                <a:solidFill>
                  <a:srgbClr val="FFFFFF"/>
                </a:solidFill>
                <a:latin typeface="Arial Narrow" pitchFamily="34" charset="0"/>
              </a:rPr>
              <a:t>Click an item in the details of an alert to open the relevant widget. You can then take whatever actions are needed in the open widget.</a:t>
            </a:r>
            <a:endParaRPr lang="en-US" sz="800" dirty="0">
              <a:solidFill>
                <a:srgbClr val="FFFFFF"/>
              </a:solidFill>
              <a:latin typeface="Arial Narrow" pitchFamily="34" charset="0"/>
            </a:endParaRPr>
          </a:p>
        </p:txBody>
      </p:sp>
      <p:sp>
        <p:nvSpPr>
          <p:cNvPr id="103" name="Text Box 6"/>
          <p:cNvSpPr txBox="1">
            <a:spLocks noChangeArrowheads="1"/>
          </p:cNvSpPr>
          <p:nvPr/>
        </p:nvSpPr>
        <p:spPr bwMode="auto">
          <a:xfrm>
            <a:off x="8035071" y="2699896"/>
            <a:ext cx="1655639" cy="595319"/>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a:solidFill>
                  <a:srgbClr val="FFFFFF"/>
                </a:solidFill>
                <a:latin typeface="Arial Narrow" pitchFamily="34" charset="0"/>
              </a:rPr>
              <a:t>Cycling the Carousel</a:t>
            </a:r>
            <a:br>
              <a:rPr lang="en-US" sz="800" b="1">
                <a:solidFill>
                  <a:srgbClr val="FFFFFF"/>
                </a:solidFill>
                <a:latin typeface="Arial Narrow" pitchFamily="34" charset="0"/>
              </a:rPr>
            </a:br>
            <a:r>
              <a:rPr lang="en-US" sz="800">
                <a:solidFill>
                  <a:srgbClr val="FFFFFF"/>
                </a:solidFill>
                <a:latin typeface="Arial Narrow" pitchFamily="34" charset="0"/>
              </a:rPr>
              <a:t>If there is more than one workspace in the carousel, use the arrows to cycle through the additional workspaces.</a:t>
            </a:r>
            <a:endParaRPr lang="en-US" sz="800" dirty="0">
              <a:solidFill>
                <a:srgbClr val="FFFFFF"/>
              </a:solidFill>
              <a:latin typeface="Arial Narrow" pitchFamily="34" charset="0"/>
            </a:endParaRPr>
          </a:p>
        </p:txBody>
      </p:sp>
      <p:sp>
        <p:nvSpPr>
          <p:cNvPr id="78" name="Text Box 6"/>
          <p:cNvSpPr txBox="1">
            <a:spLocks noChangeArrowheads="1"/>
          </p:cNvSpPr>
          <p:nvPr/>
        </p:nvSpPr>
        <p:spPr bwMode="auto">
          <a:xfrm>
            <a:off x="8030116" y="1546758"/>
            <a:ext cx="1660594" cy="718430"/>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Additional Workspaces</a:t>
            </a:r>
            <a:br>
              <a:rPr lang="en-US" sz="800" b="1" dirty="0">
                <a:solidFill>
                  <a:srgbClr val="FFFFFF"/>
                </a:solidFill>
                <a:latin typeface="Arial Narrow" pitchFamily="34" charset="0"/>
              </a:rPr>
            </a:br>
            <a:r>
              <a:rPr lang="en-US" sz="800" dirty="0">
                <a:solidFill>
                  <a:srgbClr val="FFFFFF"/>
                </a:solidFill>
                <a:latin typeface="Arial Narrow" pitchFamily="34" charset="0"/>
              </a:rPr>
              <a:t>Click an item in the carousel to open an additional workspace. To close that workspace later, hover over its tab and click the Close (</a:t>
            </a:r>
            <a:r>
              <a:rPr lang="en-US" sz="800" b="1" dirty="0">
                <a:solidFill>
                  <a:srgbClr val="FFFFFF"/>
                </a:solidFill>
                <a:latin typeface="Arial Narrow" pitchFamily="34" charset="0"/>
              </a:rPr>
              <a:t>X</a:t>
            </a:r>
            <a:r>
              <a:rPr lang="en-US" sz="800" dirty="0">
                <a:solidFill>
                  <a:srgbClr val="FFFFFF"/>
                </a:solidFill>
                <a:latin typeface="Arial Narrow" pitchFamily="34" charset="0"/>
              </a:rPr>
              <a:t>) button.</a:t>
            </a:r>
          </a:p>
        </p:txBody>
      </p:sp>
      <p:sp>
        <p:nvSpPr>
          <p:cNvPr id="6" name="Text Box 6"/>
          <p:cNvSpPr txBox="1">
            <a:spLocks noChangeArrowheads="1"/>
          </p:cNvSpPr>
          <p:nvPr/>
        </p:nvSpPr>
        <p:spPr bwMode="auto">
          <a:xfrm>
            <a:off x="8035071" y="4626508"/>
            <a:ext cx="1655639" cy="472209"/>
          </a:xfrm>
          <a:prstGeom prst="rect">
            <a:avLst/>
          </a:prstGeom>
          <a:solidFill>
            <a:schemeClr val="accent1"/>
          </a:solidFill>
          <a:ln w="28575">
            <a:noFill/>
            <a:miter lim="800000"/>
            <a:headEnd/>
            <a:tailEnd/>
          </a:ln>
          <a:effectLst/>
        </p:spPr>
        <p:txBody>
          <a:bodyPr wrap="square" lIns="101882" tIns="50941" rIns="101882" bIns="50941">
            <a:spAutoFit/>
          </a:bodyPr>
          <a:lstStyle/>
          <a:p>
            <a:pPr algn="l" defTabSz="1019175">
              <a:spcBef>
                <a:spcPct val="50000"/>
              </a:spcBef>
            </a:pPr>
            <a:r>
              <a:rPr lang="en-US" sz="800" b="1">
                <a:solidFill>
                  <a:srgbClr val="FFFFFF"/>
                </a:solidFill>
                <a:latin typeface="Arial Narrow" pitchFamily="34" charset="0"/>
              </a:rPr>
              <a:t>Active Widgets</a:t>
            </a:r>
            <a:br>
              <a:rPr lang="en-US" sz="800" b="1">
                <a:solidFill>
                  <a:srgbClr val="FFFFFF"/>
                </a:solidFill>
                <a:latin typeface="Arial Narrow" pitchFamily="34" charset="0"/>
              </a:rPr>
            </a:br>
            <a:r>
              <a:rPr lang="en-US" sz="800" b="1">
                <a:solidFill>
                  <a:srgbClr val="FFFFFF"/>
                </a:solidFill>
                <a:latin typeface="Arial Narrow" pitchFamily="34" charset="0"/>
              </a:rPr>
              <a:t>W</a:t>
            </a:r>
            <a:r>
              <a:rPr lang="en-US" sz="800">
                <a:solidFill>
                  <a:srgbClr val="FFFFFF"/>
                </a:solidFill>
                <a:latin typeface="Arial Narrow" pitchFamily="34" charset="0"/>
              </a:rPr>
              <a:t>idgets already in an open workspace appear grayed out in widget list.</a:t>
            </a:r>
            <a:endParaRPr lang="en-US" sz="800" dirty="0">
              <a:solidFill>
                <a:srgbClr val="FFFFFF"/>
              </a:solidFill>
              <a:latin typeface="Arial Narrow" pitchFamily="34" charset="0"/>
            </a:endParaRPr>
          </a:p>
        </p:txBody>
      </p:sp>
      <p:sp>
        <p:nvSpPr>
          <p:cNvPr id="82" name="Text Box 6"/>
          <p:cNvSpPr txBox="1">
            <a:spLocks noChangeArrowheads="1"/>
          </p:cNvSpPr>
          <p:nvPr/>
        </p:nvSpPr>
        <p:spPr bwMode="auto">
          <a:xfrm>
            <a:off x="8035071" y="5272289"/>
            <a:ext cx="1655639" cy="1949536"/>
          </a:xfrm>
          <a:prstGeom prst="rect">
            <a:avLst/>
          </a:prstGeom>
          <a:solidFill>
            <a:schemeClr val="accent1"/>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Activating a Widget</a:t>
            </a:r>
            <a:br>
              <a:rPr lang="en-US" sz="800" b="1" dirty="0">
                <a:solidFill>
                  <a:srgbClr val="FFFFFF"/>
                </a:solidFill>
                <a:latin typeface="Arial Narrow" pitchFamily="34" charset="0"/>
              </a:rPr>
            </a:br>
            <a:r>
              <a:rPr lang="en-US" sz="800" dirty="0">
                <a:solidFill>
                  <a:srgbClr val="FFFFFF"/>
                </a:solidFill>
                <a:latin typeface="Arial Narrow" pitchFamily="34" charset="0"/>
              </a:rPr>
              <a:t>There are two ways to activate a widget in the </a:t>
            </a:r>
            <a:r>
              <a:rPr lang="en-US" sz="800" b="1" dirty="0">
                <a:solidFill>
                  <a:srgbClr val="FFFFFF"/>
                </a:solidFill>
                <a:latin typeface="Arial Narrow" pitchFamily="34" charset="0"/>
              </a:rPr>
              <a:t>Related Items </a:t>
            </a:r>
            <a:r>
              <a:rPr lang="en-US" sz="800" dirty="0">
                <a:solidFill>
                  <a:srgbClr val="FFFFFF"/>
                </a:solidFill>
                <a:latin typeface="Arial Narrow" pitchFamily="34" charset="0"/>
              </a:rPr>
              <a:t>pane.</a:t>
            </a:r>
            <a:br>
              <a:rPr lang="en-US" sz="800" dirty="0">
                <a:solidFill>
                  <a:srgbClr val="FFFFFF"/>
                </a:solidFill>
                <a:latin typeface="Arial Narrow" pitchFamily="34" charset="0"/>
              </a:rPr>
            </a:br>
            <a:r>
              <a:rPr lang="en-US" sz="800" dirty="0">
                <a:solidFill>
                  <a:srgbClr val="FFFFFF"/>
                </a:solidFill>
                <a:latin typeface="Arial Narrow" pitchFamily="34" charset="0"/>
              </a:rPr>
              <a:t/>
            </a:r>
            <a:br>
              <a:rPr lang="en-US" sz="800" dirty="0">
                <a:solidFill>
                  <a:srgbClr val="FFFFFF"/>
                </a:solidFill>
                <a:latin typeface="Arial Narrow" pitchFamily="34" charset="0"/>
              </a:rPr>
            </a:br>
            <a:r>
              <a:rPr lang="en-US" sz="800" dirty="0">
                <a:solidFill>
                  <a:srgbClr val="FFFFFF"/>
                </a:solidFill>
                <a:latin typeface="Arial Narrow" pitchFamily="34" charset="0"/>
              </a:rPr>
              <a:t>To add it to the current workspace, drag it out of the pane and release it over a widget in the workspace.</a:t>
            </a:r>
            <a:br>
              <a:rPr lang="en-US" sz="800" dirty="0">
                <a:solidFill>
                  <a:srgbClr val="FFFFFF"/>
                </a:solidFill>
                <a:latin typeface="Arial Narrow" pitchFamily="34" charset="0"/>
              </a:rPr>
            </a:br>
            <a:r>
              <a:rPr lang="en-US" sz="800" dirty="0">
                <a:solidFill>
                  <a:srgbClr val="FFFFFF"/>
                </a:solidFill>
                <a:latin typeface="Arial Narrow" pitchFamily="34" charset="0"/>
              </a:rPr>
              <a:t/>
            </a:r>
            <a:br>
              <a:rPr lang="en-US" sz="800" dirty="0">
                <a:solidFill>
                  <a:srgbClr val="FFFFFF"/>
                </a:solidFill>
                <a:latin typeface="Arial Narrow" pitchFamily="34" charset="0"/>
              </a:rPr>
            </a:br>
            <a:r>
              <a:rPr lang="en-US" sz="800" dirty="0">
                <a:solidFill>
                  <a:srgbClr val="FFFFFF"/>
                </a:solidFill>
                <a:latin typeface="Arial Narrow" pitchFamily="34" charset="0"/>
              </a:rPr>
              <a:t>To work with the widget in a temporary workspace, click the widget while it is still in the pane. To close that workspace later, hover over its tab and click the Close (</a:t>
            </a:r>
            <a:r>
              <a:rPr lang="en-US" sz="800" b="1" dirty="0">
                <a:solidFill>
                  <a:srgbClr val="FFFFFF"/>
                </a:solidFill>
                <a:latin typeface="Arial Narrow" pitchFamily="34" charset="0"/>
              </a:rPr>
              <a:t>X</a:t>
            </a:r>
            <a:r>
              <a:rPr lang="en-US" sz="800" dirty="0">
                <a:solidFill>
                  <a:srgbClr val="FFFFFF"/>
                </a:solidFill>
                <a:latin typeface="Arial Narrow" pitchFamily="34" charset="0"/>
              </a:rPr>
              <a:t>) button.</a:t>
            </a:r>
            <a:br>
              <a:rPr lang="en-US" sz="800" dirty="0">
                <a:solidFill>
                  <a:srgbClr val="FFFFFF"/>
                </a:solidFill>
                <a:latin typeface="Arial Narrow" pitchFamily="34" charset="0"/>
              </a:rPr>
            </a:br>
            <a:r>
              <a:rPr lang="en-US" sz="800" dirty="0">
                <a:solidFill>
                  <a:srgbClr val="FFFFFF"/>
                </a:solidFill>
                <a:latin typeface="Arial Narrow" pitchFamily="34" charset="0"/>
              </a:rPr>
              <a:t/>
            </a:r>
            <a:br>
              <a:rPr lang="en-US" sz="800" dirty="0">
                <a:solidFill>
                  <a:srgbClr val="FFFFFF"/>
                </a:solidFill>
                <a:latin typeface="Arial Narrow" pitchFamily="34" charset="0"/>
              </a:rPr>
            </a:br>
            <a:endParaRPr lang="en-US" sz="800" dirty="0">
              <a:solidFill>
                <a:srgbClr val="FFFFFF"/>
              </a:solidFill>
              <a:latin typeface="Arial Narrow" pitchFamily="34" charset="0"/>
            </a:endParaRPr>
          </a:p>
        </p:txBody>
      </p:sp>
      <p:sp>
        <p:nvSpPr>
          <p:cNvPr id="85" name="Text Box 6"/>
          <p:cNvSpPr txBox="1">
            <a:spLocks noChangeArrowheads="1"/>
          </p:cNvSpPr>
          <p:nvPr/>
        </p:nvSpPr>
        <p:spPr bwMode="auto">
          <a:xfrm>
            <a:off x="8035071" y="3671007"/>
            <a:ext cx="1655639" cy="718430"/>
          </a:xfrm>
          <a:prstGeom prst="rect">
            <a:avLst/>
          </a:prstGeom>
          <a:solidFill>
            <a:schemeClr val="accent1"/>
          </a:solidFill>
          <a:ln w="28575">
            <a:noFill/>
            <a:miter lim="800000"/>
            <a:headEnd/>
            <a:tailEnd/>
          </a:ln>
          <a:effectLst/>
        </p:spPr>
        <p:txBody>
          <a:bodyPr wrap="square" lIns="101882" tIns="50941" rIns="101882" bIns="50941">
            <a:spAutoFit/>
          </a:bodyPr>
          <a:lstStyle/>
          <a:p>
            <a:pPr algn="l" defTabSz="1019175">
              <a:spcBef>
                <a:spcPct val="50000"/>
              </a:spcBef>
            </a:pPr>
            <a:r>
              <a:rPr lang="en-US" sz="800" b="1">
                <a:solidFill>
                  <a:srgbClr val="FFFFFF"/>
                </a:solidFill>
                <a:latin typeface="Arial Narrow" pitchFamily="34" charset="0"/>
              </a:rPr>
              <a:t>Closing the Related Items Pane</a:t>
            </a:r>
            <a:br>
              <a:rPr lang="en-US" sz="800" b="1">
                <a:solidFill>
                  <a:srgbClr val="FFFFFF"/>
                </a:solidFill>
                <a:latin typeface="Arial Narrow" pitchFamily="34" charset="0"/>
              </a:rPr>
            </a:br>
            <a:r>
              <a:rPr lang="en-US" sz="800">
                <a:solidFill>
                  <a:srgbClr val="FFFFFF"/>
                </a:solidFill>
                <a:latin typeface="Arial Narrow" pitchFamily="34" charset="0"/>
              </a:rPr>
              <a:t>Click the right arrow to close the </a:t>
            </a:r>
            <a:r>
              <a:rPr lang="en-US" sz="800" b="1">
                <a:solidFill>
                  <a:srgbClr val="FFFFFF"/>
                </a:solidFill>
                <a:latin typeface="Arial Narrow" pitchFamily="34" charset="0"/>
              </a:rPr>
              <a:t>Related Items </a:t>
            </a:r>
            <a:r>
              <a:rPr lang="en-US" sz="800">
                <a:solidFill>
                  <a:srgbClr val="FFFFFF"/>
                </a:solidFill>
                <a:latin typeface="Arial Narrow" pitchFamily="34" charset="0"/>
              </a:rPr>
              <a:t>pane. When closed, click the left arrow to open it.</a:t>
            </a:r>
            <a:br>
              <a:rPr lang="en-US" sz="800">
                <a:solidFill>
                  <a:srgbClr val="FFFFFF"/>
                </a:solidFill>
                <a:latin typeface="Arial Narrow" pitchFamily="34" charset="0"/>
              </a:rPr>
            </a:br>
            <a:endParaRPr lang="en-US" sz="800" dirty="0">
              <a:solidFill>
                <a:srgbClr val="FFFFFF"/>
              </a:solidFill>
              <a:latin typeface="Arial Narrow" pitchFamily="34" charset="0"/>
            </a:endParaRPr>
          </a:p>
        </p:txBody>
      </p:sp>
      <p:sp>
        <p:nvSpPr>
          <p:cNvPr id="49" name="Text Box 6"/>
          <p:cNvSpPr txBox="1">
            <a:spLocks noChangeArrowheads="1"/>
          </p:cNvSpPr>
          <p:nvPr/>
        </p:nvSpPr>
        <p:spPr bwMode="auto">
          <a:xfrm>
            <a:off x="356499" y="3217447"/>
            <a:ext cx="1282540" cy="1087762"/>
          </a:xfrm>
          <a:prstGeom prst="rect">
            <a:avLst/>
          </a:prstGeom>
          <a:solidFill>
            <a:schemeClr val="accent2"/>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View All</a:t>
            </a:r>
            <a:br>
              <a:rPr lang="en-US" sz="800" b="1" dirty="0">
                <a:solidFill>
                  <a:srgbClr val="FFFFFF"/>
                </a:solidFill>
                <a:latin typeface="Arial Narrow" pitchFamily="34" charset="0"/>
              </a:rPr>
            </a:br>
            <a:r>
              <a:rPr lang="en-US" sz="800" dirty="0">
                <a:solidFill>
                  <a:srgbClr val="FFFFFF"/>
                </a:solidFill>
                <a:latin typeface="Arial Narrow" pitchFamily="34" charset="0"/>
              </a:rPr>
              <a:t>Click to open the Alerts and Notifications widget. This provides more room for reviewing alerts, and may also include uncategorized alerts and notifications that are not actionable.</a:t>
            </a:r>
          </a:p>
        </p:txBody>
      </p:sp>
      <p:cxnSp>
        <p:nvCxnSpPr>
          <p:cNvPr id="51" name="Straight Arrow Connector 50"/>
          <p:cNvCxnSpPr/>
          <p:nvPr/>
        </p:nvCxnSpPr>
        <p:spPr bwMode="auto">
          <a:xfrm>
            <a:off x="1624524" y="3679204"/>
            <a:ext cx="1660195" cy="0"/>
          </a:xfrm>
          <a:prstGeom prst="straightConnector1">
            <a:avLst/>
          </a:prstGeom>
          <a:solidFill>
            <a:schemeClr val="accent1"/>
          </a:solidFill>
          <a:ln w="19050" cap="flat" cmpd="sng" algn="ctr">
            <a:solidFill>
              <a:schemeClr val="accent2"/>
            </a:solidFill>
            <a:prstDash val="solid"/>
            <a:round/>
            <a:headEnd type="oval" w="med" len="med"/>
            <a:tailEnd type="none"/>
          </a:ln>
          <a:effectLst/>
        </p:spPr>
      </p:cxnSp>
      <p:cxnSp>
        <p:nvCxnSpPr>
          <p:cNvPr id="52" name="Straight Arrow Connector 51"/>
          <p:cNvCxnSpPr/>
          <p:nvPr/>
        </p:nvCxnSpPr>
        <p:spPr bwMode="auto">
          <a:xfrm>
            <a:off x="2078133" y="1847983"/>
            <a:ext cx="0" cy="214820"/>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55" name="Straight Arrow Connector 54"/>
          <p:cNvCxnSpPr/>
          <p:nvPr/>
        </p:nvCxnSpPr>
        <p:spPr bwMode="auto">
          <a:xfrm>
            <a:off x="3284719" y="3671007"/>
            <a:ext cx="0" cy="172615"/>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66" name="Straight Arrow Connector 65"/>
          <p:cNvCxnSpPr/>
          <p:nvPr/>
        </p:nvCxnSpPr>
        <p:spPr bwMode="auto">
          <a:xfrm flipH="1">
            <a:off x="6534150" y="5035062"/>
            <a:ext cx="1495966" cy="0"/>
          </a:xfrm>
          <a:prstGeom prst="straightConnector1">
            <a:avLst/>
          </a:prstGeom>
          <a:solidFill>
            <a:schemeClr val="accent1"/>
          </a:solidFill>
          <a:ln w="19050" cap="flat" cmpd="sng" algn="ctr">
            <a:solidFill>
              <a:schemeClr val="accent1"/>
            </a:solidFill>
            <a:prstDash val="solid"/>
            <a:round/>
            <a:headEnd type="oval" w="med" len="med"/>
            <a:tailEnd type="triangle"/>
          </a:ln>
          <a:effectLst/>
        </p:spPr>
      </p:cxnSp>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00000">
            <a:off x="9286669" y="4181180"/>
            <a:ext cx="440000" cy="280000"/>
          </a:xfrm>
          <a:prstGeom prst="rect">
            <a:avLst/>
          </a:prstGeom>
          <a:ln w="3175">
            <a:solidFill>
              <a:schemeClr val="tx1"/>
            </a:solidFill>
            <a:prstDash val="sysDot"/>
          </a:ln>
          <a:effectLst>
            <a:outerShdw blurRad="50800" dist="38100" dir="2700000" algn="tl" rotWithShape="0">
              <a:prstClr val="black">
                <a:alpha val="40000"/>
              </a:prstClr>
            </a:outerShdw>
          </a:effectLst>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00000">
            <a:off x="8494593" y="7039881"/>
            <a:ext cx="1300000" cy="300000"/>
          </a:xfrm>
          <a:prstGeom prst="rect">
            <a:avLst/>
          </a:prstGeom>
        </p:spPr>
      </p:pic>
      <p:cxnSp>
        <p:nvCxnSpPr>
          <p:cNvPr id="77" name="Straight Arrow Connector 76"/>
          <p:cNvCxnSpPr/>
          <p:nvPr/>
        </p:nvCxnSpPr>
        <p:spPr bwMode="auto">
          <a:xfrm flipH="1">
            <a:off x="7807325" y="1905973"/>
            <a:ext cx="222792" cy="0"/>
          </a:xfrm>
          <a:prstGeom prst="straightConnector1">
            <a:avLst/>
          </a:prstGeom>
          <a:solidFill>
            <a:schemeClr val="accent1"/>
          </a:solidFill>
          <a:ln w="19050" cap="flat" cmpd="sng" algn="ctr">
            <a:solidFill>
              <a:schemeClr val="accent4"/>
            </a:solidFill>
            <a:prstDash val="solid"/>
            <a:round/>
            <a:headEnd type="oval" w="med" len="med"/>
            <a:tailEnd type="none"/>
          </a:ln>
          <a:effectLst/>
        </p:spPr>
      </p:cxnSp>
      <p:sp>
        <p:nvSpPr>
          <p:cNvPr id="53" name="Text Box 4"/>
          <p:cNvSpPr txBox="1">
            <a:spLocks noChangeArrowheads="1"/>
          </p:cNvSpPr>
          <p:nvPr/>
        </p:nvSpPr>
        <p:spPr bwMode="ltGray">
          <a:xfrm>
            <a:off x="160021" y="7426325"/>
            <a:ext cx="9684068" cy="215444"/>
          </a:xfrm>
          <a:prstGeom prst="rect">
            <a:avLst/>
          </a:prstGeom>
          <a:noFill/>
          <a:ln w="9525">
            <a:noFill/>
            <a:miter lim="800000"/>
            <a:headEnd type="none" w="sm" len="sm"/>
            <a:tailEnd/>
          </a:ln>
          <a:effectLst/>
        </p:spPr>
        <p:txBody>
          <a:bodyPr wrap="square">
            <a:spAutoFit/>
          </a:bodyPr>
          <a:lstStyle/>
          <a:p>
            <a:pPr algn="r">
              <a:spcBef>
                <a:spcPct val="50000"/>
              </a:spcBef>
              <a:tabLst>
                <a:tab pos="1600200" algn="l"/>
                <a:tab pos="4171950" algn="l"/>
                <a:tab pos="4286250" algn="l"/>
                <a:tab pos="9372600" algn="l"/>
              </a:tabLst>
            </a:pPr>
            <a:r>
              <a:rPr lang="en-US" sz="800" dirty="0"/>
              <a:t>	© 2016, Kronos Incorporated or a related company.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864" y="3891280"/>
            <a:ext cx="1655860" cy="3452918"/>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301" y="2934749"/>
            <a:ext cx="4487228" cy="10887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301" y="4879312"/>
            <a:ext cx="4081791" cy="2438781"/>
          </a:xfrm>
          <a:prstGeom prst="rect">
            <a:avLst/>
          </a:prstGeom>
          <a:ln w="3175">
            <a:solidFill>
              <a:schemeClr val="tx1"/>
            </a:solidFill>
            <a:prstDash val="sysDot"/>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a:t>Manager Navigator Job Aid</a:t>
            </a:r>
          </a:p>
        </p:txBody>
      </p:sp>
      <p:sp>
        <p:nvSpPr>
          <p:cNvPr id="3" name="Content Placeholder 2"/>
          <p:cNvSpPr>
            <a:spLocks noGrp="1"/>
          </p:cNvSpPr>
          <p:nvPr>
            <p:ph idx="1"/>
          </p:nvPr>
        </p:nvSpPr>
        <p:spPr/>
        <p:txBody>
          <a:bodyPr/>
          <a:lstStyle/>
          <a:p>
            <a:r>
              <a:rPr lang="en-US"/>
              <a:t>Managing the Active Workspace</a:t>
            </a:r>
          </a:p>
        </p:txBody>
      </p:sp>
      <p:cxnSp>
        <p:nvCxnSpPr>
          <p:cNvPr id="43" name="Straight Arrow Connector 42"/>
          <p:cNvCxnSpPr/>
          <p:nvPr/>
        </p:nvCxnSpPr>
        <p:spPr bwMode="auto">
          <a:xfrm flipH="1">
            <a:off x="4863650" y="3023025"/>
            <a:ext cx="369404" cy="0"/>
          </a:xfrm>
          <a:prstGeom prst="straightConnector1">
            <a:avLst/>
          </a:prstGeom>
          <a:solidFill>
            <a:schemeClr val="accent1"/>
          </a:solidFill>
          <a:ln w="19050" cap="flat" cmpd="sng" algn="ctr">
            <a:solidFill>
              <a:schemeClr val="accent2"/>
            </a:solidFill>
            <a:prstDash val="solid"/>
            <a:round/>
            <a:headEnd type="oval" w="med" len="med"/>
            <a:tailEnd type="none"/>
          </a:ln>
          <a:effectLst/>
        </p:spPr>
      </p:cxnSp>
      <p:cxnSp>
        <p:nvCxnSpPr>
          <p:cNvPr id="46" name="Straight Arrow Connector 45"/>
          <p:cNvCxnSpPr/>
          <p:nvPr/>
        </p:nvCxnSpPr>
        <p:spPr bwMode="auto">
          <a:xfrm>
            <a:off x="7218726" y="2448359"/>
            <a:ext cx="0" cy="1468321"/>
          </a:xfrm>
          <a:prstGeom prst="straightConnector1">
            <a:avLst/>
          </a:prstGeom>
          <a:solidFill>
            <a:schemeClr val="accent1"/>
          </a:solidFill>
          <a:ln w="19050" cap="flat" cmpd="sng" algn="ctr">
            <a:solidFill>
              <a:schemeClr val="accent4"/>
            </a:solidFill>
            <a:prstDash val="solid"/>
            <a:round/>
            <a:headEnd type="oval" w="med" len="med"/>
            <a:tailEnd type="triangle"/>
          </a:ln>
          <a:effectLst/>
        </p:spPr>
      </p:cxnSp>
      <p:cxnSp>
        <p:nvCxnSpPr>
          <p:cNvPr id="47" name="Straight Arrow Connector 46"/>
          <p:cNvCxnSpPr>
            <a:stCxn id="52" idx="4"/>
          </p:cNvCxnSpPr>
          <p:nvPr/>
        </p:nvCxnSpPr>
        <p:spPr bwMode="auto">
          <a:xfrm>
            <a:off x="2419159" y="4495839"/>
            <a:ext cx="0" cy="708581"/>
          </a:xfrm>
          <a:prstGeom prst="straightConnector1">
            <a:avLst/>
          </a:prstGeom>
          <a:solidFill>
            <a:schemeClr val="accent1"/>
          </a:solidFill>
          <a:ln w="25400" cap="flat" cmpd="sng" algn="ctr">
            <a:solidFill>
              <a:schemeClr val="accent2"/>
            </a:solidFill>
            <a:prstDash val="solid"/>
            <a:round/>
            <a:headEnd type="none" w="med" len="med"/>
            <a:tailEnd type="none"/>
          </a:ln>
          <a:effectLst>
            <a:outerShdw dist="12700" dir="2700000" algn="tl" rotWithShape="0">
              <a:srgbClr val="FFFFFF">
                <a:alpha val="50000"/>
              </a:srgbClr>
            </a:outerShdw>
          </a:effectLst>
        </p:spPr>
      </p:cxnSp>
      <p:cxnSp>
        <p:nvCxnSpPr>
          <p:cNvPr id="57" name="Straight Arrow Connector 56"/>
          <p:cNvCxnSpPr/>
          <p:nvPr/>
        </p:nvCxnSpPr>
        <p:spPr bwMode="auto">
          <a:xfrm flipH="1">
            <a:off x="4555171" y="6672510"/>
            <a:ext cx="684232" cy="0"/>
          </a:xfrm>
          <a:prstGeom prst="straightConnector1">
            <a:avLst/>
          </a:prstGeom>
          <a:solidFill>
            <a:schemeClr val="accent1"/>
          </a:solidFill>
          <a:ln w="25400" cap="flat" cmpd="sng" algn="ctr">
            <a:solidFill>
              <a:schemeClr val="accent4"/>
            </a:solidFill>
            <a:prstDash val="solid"/>
            <a:round/>
            <a:headEnd type="none" w="med" len="med"/>
            <a:tailEnd type="none"/>
          </a:ln>
          <a:effectLst>
            <a:outerShdw dist="12700" dir="2700000" algn="tl" rotWithShape="0">
              <a:srgbClr val="FFFFFF">
                <a:alpha val="50000"/>
              </a:srgbClr>
            </a:outerShdw>
          </a:effectLst>
        </p:spPr>
      </p:cxnSp>
      <p:sp>
        <p:nvSpPr>
          <p:cNvPr id="69" name="Oval 68"/>
          <p:cNvSpPr>
            <a:spLocks noChangeAspect="1"/>
          </p:cNvSpPr>
          <p:nvPr/>
        </p:nvSpPr>
        <p:spPr bwMode="auto">
          <a:xfrm>
            <a:off x="5244885" y="6292604"/>
            <a:ext cx="737372" cy="737372"/>
          </a:xfrm>
          <a:prstGeom prst="ellipse">
            <a:avLst/>
          </a:prstGeom>
          <a:solidFill>
            <a:schemeClr val="accent4"/>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accent4"/>
              </a:solidFill>
              <a:effectLst/>
              <a:latin typeface="Arial" charset="0"/>
            </a:endParaRPr>
          </a:p>
        </p:txBody>
      </p:sp>
      <p:sp>
        <p:nvSpPr>
          <p:cNvPr id="70" name="TextBox 69"/>
          <p:cNvSpPr txBox="1"/>
          <p:nvPr/>
        </p:nvSpPr>
        <p:spPr>
          <a:xfrm>
            <a:off x="5195027" y="6461235"/>
            <a:ext cx="837089" cy="400110"/>
          </a:xfrm>
          <a:prstGeom prst="rect">
            <a:avLst/>
          </a:prstGeom>
          <a:noFill/>
          <a:ln>
            <a:noFill/>
          </a:ln>
        </p:spPr>
        <p:txBody>
          <a:bodyPr wrap="none" rtlCol="0">
            <a:spAutoFit/>
          </a:bodyPr>
          <a:lstStyle/>
          <a:p>
            <a:r>
              <a:rPr lang="en-US" sz="1000" b="1" dirty="0">
                <a:solidFill>
                  <a:srgbClr val="FFFFFF"/>
                </a:solidFill>
              </a:rPr>
              <a:t>Secondary</a:t>
            </a:r>
          </a:p>
          <a:p>
            <a:r>
              <a:rPr lang="en-US" sz="1000" b="1" dirty="0">
                <a:solidFill>
                  <a:srgbClr val="FFFFFF"/>
                </a:solidFill>
              </a:rPr>
              <a:t>Views</a:t>
            </a:r>
          </a:p>
        </p:txBody>
      </p:sp>
      <p:sp>
        <p:nvSpPr>
          <p:cNvPr id="52" name="Oval 51"/>
          <p:cNvSpPr>
            <a:spLocks noChangeAspect="1"/>
          </p:cNvSpPr>
          <p:nvPr/>
        </p:nvSpPr>
        <p:spPr bwMode="auto">
          <a:xfrm>
            <a:off x="2050473" y="3758467"/>
            <a:ext cx="737372" cy="737372"/>
          </a:xfrm>
          <a:prstGeom prst="ellipse">
            <a:avLst/>
          </a:prstGeom>
          <a:solidFill>
            <a:schemeClr val="accent2"/>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accent4"/>
              </a:solidFill>
              <a:effectLst/>
              <a:latin typeface="Arial" charset="0"/>
            </a:endParaRPr>
          </a:p>
        </p:txBody>
      </p:sp>
      <p:sp>
        <p:nvSpPr>
          <p:cNvPr id="76" name="TextBox 75"/>
          <p:cNvSpPr txBox="1"/>
          <p:nvPr/>
        </p:nvSpPr>
        <p:spPr>
          <a:xfrm>
            <a:off x="2089583" y="3927098"/>
            <a:ext cx="659155" cy="400110"/>
          </a:xfrm>
          <a:prstGeom prst="rect">
            <a:avLst/>
          </a:prstGeom>
          <a:noFill/>
          <a:ln>
            <a:noFill/>
          </a:ln>
        </p:spPr>
        <p:txBody>
          <a:bodyPr wrap="none" rtlCol="0">
            <a:spAutoFit/>
          </a:bodyPr>
          <a:lstStyle/>
          <a:p>
            <a:r>
              <a:rPr lang="en-US" sz="1000" b="1" dirty="0">
                <a:solidFill>
                  <a:srgbClr val="FFFFFF"/>
                </a:solidFill>
              </a:rPr>
              <a:t>Primary</a:t>
            </a:r>
          </a:p>
          <a:p>
            <a:r>
              <a:rPr lang="en-US" sz="1000" b="1" dirty="0">
                <a:solidFill>
                  <a:srgbClr val="FFFFFF"/>
                </a:solidFill>
              </a:rPr>
              <a:t>View</a:t>
            </a:r>
          </a:p>
        </p:txBody>
      </p:sp>
      <p:grpSp>
        <p:nvGrpSpPr>
          <p:cNvPr id="8" name="Group 7"/>
          <p:cNvGrpSpPr/>
          <p:nvPr/>
        </p:nvGrpSpPr>
        <p:grpSpPr>
          <a:xfrm>
            <a:off x="670300" y="1007690"/>
            <a:ext cx="2447550" cy="1573567"/>
            <a:chOff x="670300" y="1007690"/>
            <a:chExt cx="2447550" cy="1573567"/>
          </a:xfrm>
        </p:grpSpPr>
        <p:sp>
          <p:nvSpPr>
            <p:cNvPr id="54" name="Text Box 6"/>
            <p:cNvSpPr txBox="1">
              <a:spLocks noChangeArrowheads="1"/>
            </p:cNvSpPr>
            <p:nvPr/>
          </p:nvSpPr>
          <p:spPr bwMode="auto">
            <a:xfrm>
              <a:off x="670300" y="1293440"/>
              <a:ext cx="2447549" cy="1287817"/>
            </a:xfrm>
            <a:prstGeom prst="rect">
              <a:avLst/>
            </a:prstGeom>
            <a:solidFill>
              <a:srgbClr val="F2D490"/>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r>
                <a:rPr lang="en-US" sz="1100" dirty="0">
                  <a:solidFill>
                    <a:schemeClr val="bg2">
                      <a:lumMod val="25000"/>
                    </a:schemeClr>
                  </a:solidFill>
                  <a:latin typeface="Arial Narrow" pitchFamily="34" charset="0"/>
                </a:rPr>
                <a:t>All workspaces have at least one primary view, and some also have one or more secondary views. Normally, to work in a widget you must move it into a primary view. Widgets occupying secondary views often provide useful information, but are not fully functional until moved into a primary view.</a:t>
              </a:r>
            </a:p>
          </p:txBody>
        </p:sp>
        <p:sp>
          <p:nvSpPr>
            <p:cNvPr id="55" name="Text Box 6"/>
            <p:cNvSpPr txBox="1">
              <a:spLocks noChangeArrowheads="1"/>
            </p:cNvSpPr>
            <p:nvPr/>
          </p:nvSpPr>
          <p:spPr bwMode="auto">
            <a:xfrm>
              <a:off x="670300" y="1007690"/>
              <a:ext cx="2447549" cy="287543"/>
            </a:xfrm>
            <a:prstGeom prst="rect">
              <a:avLst/>
            </a:prstGeom>
            <a:solidFill>
              <a:srgbClr val="F2A51E"/>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defTabSz="1019175">
                <a:spcBef>
                  <a:spcPct val="50000"/>
                </a:spcBef>
              </a:pPr>
              <a:r>
                <a:rPr lang="en-US" sz="1200" b="1" dirty="0">
                  <a:solidFill>
                    <a:srgbClr val="FFFFFF"/>
                  </a:solidFill>
                  <a:latin typeface="Arial Narrow" pitchFamily="34" charset="0"/>
                </a:rPr>
                <a:t>Primary and Secondary Views</a:t>
              </a:r>
            </a:p>
          </p:txBody>
        </p:sp>
        <p:cxnSp>
          <p:nvCxnSpPr>
            <p:cNvPr id="56" name="Straight Connector 55"/>
            <p:cNvCxnSpPr/>
            <p:nvPr/>
          </p:nvCxnSpPr>
          <p:spPr bwMode="auto">
            <a:xfrm flipV="1">
              <a:off x="670301" y="2574594"/>
              <a:ext cx="2447549" cy="3"/>
            </a:xfrm>
            <a:prstGeom prst="line">
              <a:avLst/>
            </a:prstGeom>
            <a:solidFill>
              <a:schemeClr val="accent1"/>
            </a:solidFill>
            <a:ln w="9525" cap="flat" cmpd="sng" algn="ctr">
              <a:solidFill>
                <a:srgbClr val="68696C"/>
              </a:solidFill>
              <a:prstDash val="solid"/>
              <a:round/>
              <a:headEnd type="none" w="sm" len="sm"/>
              <a:tailEnd type="none" w="med" len="med"/>
            </a:ln>
            <a:effectLst/>
          </p:spPr>
        </p:cxnSp>
        <p:cxnSp>
          <p:nvCxnSpPr>
            <p:cNvPr id="58" name="Straight Connector 57"/>
            <p:cNvCxnSpPr/>
            <p:nvPr/>
          </p:nvCxnSpPr>
          <p:spPr bwMode="auto">
            <a:xfrm flipV="1">
              <a:off x="670301" y="1007693"/>
              <a:ext cx="2447549" cy="3"/>
            </a:xfrm>
            <a:prstGeom prst="line">
              <a:avLst/>
            </a:prstGeom>
            <a:solidFill>
              <a:schemeClr val="accent1"/>
            </a:solidFill>
            <a:ln w="9525" cap="flat" cmpd="sng" algn="ctr">
              <a:solidFill>
                <a:srgbClr val="68696C"/>
              </a:solidFill>
              <a:prstDash val="solid"/>
              <a:round/>
              <a:headEnd type="none" w="sm" len="sm"/>
              <a:tailEnd type="none" w="med" len="med"/>
            </a:ln>
            <a:effectLst/>
          </p:spPr>
        </p:cxnSp>
      </p:grpSp>
      <p:cxnSp>
        <p:nvCxnSpPr>
          <p:cNvPr id="63" name="Straight Arrow Connector 62"/>
          <p:cNvCxnSpPr/>
          <p:nvPr/>
        </p:nvCxnSpPr>
        <p:spPr bwMode="auto">
          <a:xfrm flipH="1">
            <a:off x="6992666" y="4426536"/>
            <a:ext cx="1040395" cy="0"/>
          </a:xfrm>
          <a:prstGeom prst="straightConnector1">
            <a:avLst/>
          </a:prstGeom>
          <a:solidFill>
            <a:schemeClr val="accent1"/>
          </a:solidFill>
          <a:ln w="19050" cap="flat" cmpd="sng" algn="ctr">
            <a:solidFill>
              <a:schemeClr val="accent4"/>
            </a:solidFill>
            <a:prstDash val="solid"/>
            <a:round/>
            <a:headEnd type="oval" w="med" len="med"/>
            <a:tailEnd type="triangle"/>
          </a:ln>
          <a:effectLst/>
        </p:spPr>
      </p:cxnSp>
      <p:cxnSp>
        <p:nvCxnSpPr>
          <p:cNvPr id="77" name="AutoShape 7"/>
          <p:cNvCxnSpPr>
            <a:cxnSpLocks noChangeShapeType="1"/>
          </p:cNvCxnSpPr>
          <p:nvPr/>
        </p:nvCxnSpPr>
        <p:spPr bwMode="auto">
          <a:xfrm rot="10800000" flipV="1">
            <a:off x="7158040" y="3822414"/>
            <a:ext cx="876298" cy="332390"/>
          </a:xfrm>
          <a:prstGeom prst="bentConnector3">
            <a:avLst>
              <a:gd name="adj1" fmla="val 19644"/>
            </a:avLst>
          </a:prstGeom>
          <a:noFill/>
          <a:ln w="19050">
            <a:solidFill>
              <a:schemeClr val="accent4"/>
            </a:solidFill>
            <a:miter lim="800000"/>
            <a:headEnd type="oval" w="med" len="med"/>
            <a:tailEnd type="triangle" w="med" len="med"/>
          </a:ln>
          <a:effectLst/>
        </p:spPr>
      </p:cxnSp>
      <p:cxnSp>
        <p:nvCxnSpPr>
          <p:cNvPr id="92" name="Straight Arrow Connector 91"/>
          <p:cNvCxnSpPr/>
          <p:nvPr/>
        </p:nvCxnSpPr>
        <p:spPr bwMode="auto">
          <a:xfrm flipH="1">
            <a:off x="6352996" y="6104663"/>
            <a:ext cx="1676908" cy="0"/>
          </a:xfrm>
          <a:prstGeom prst="straightConnector1">
            <a:avLst/>
          </a:prstGeom>
          <a:solidFill>
            <a:schemeClr val="accent1"/>
          </a:solidFill>
          <a:ln w="19050" cap="flat" cmpd="sng" algn="ctr">
            <a:solidFill>
              <a:schemeClr val="accent4"/>
            </a:solidFill>
            <a:prstDash val="solid"/>
            <a:round/>
            <a:headEnd type="oval" w="med" len="med"/>
            <a:tailEnd type="none"/>
          </a:ln>
          <a:effectLst/>
        </p:spPr>
      </p:cxnSp>
      <p:cxnSp>
        <p:nvCxnSpPr>
          <p:cNvPr id="93" name="Straight Arrow Connector 92"/>
          <p:cNvCxnSpPr/>
          <p:nvPr/>
        </p:nvCxnSpPr>
        <p:spPr bwMode="auto">
          <a:xfrm flipV="1">
            <a:off x="6352996" y="5717795"/>
            <a:ext cx="0" cy="386869"/>
          </a:xfrm>
          <a:prstGeom prst="straightConnector1">
            <a:avLst/>
          </a:prstGeom>
          <a:solidFill>
            <a:schemeClr val="accent1"/>
          </a:solidFill>
          <a:ln w="19050" cap="flat" cmpd="sng" algn="ctr">
            <a:solidFill>
              <a:schemeClr val="accent4"/>
            </a:solidFill>
            <a:prstDash val="solid"/>
            <a:round/>
            <a:headEnd type="none" w="med" len="med"/>
            <a:tailEnd type="triangle"/>
          </a:ln>
          <a:effectLst/>
        </p:spPr>
      </p:cxnSp>
      <p:cxnSp>
        <p:nvCxnSpPr>
          <p:cNvPr id="111" name="Straight Arrow Connector 110"/>
          <p:cNvCxnSpPr/>
          <p:nvPr/>
        </p:nvCxnSpPr>
        <p:spPr bwMode="auto">
          <a:xfrm>
            <a:off x="3850337" y="2095458"/>
            <a:ext cx="0" cy="667313"/>
          </a:xfrm>
          <a:prstGeom prst="straightConnector1">
            <a:avLst/>
          </a:prstGeom>
          <a:solidFill>
            <a:schemeClr val="accent1"/>
          </a:solidFill>
          <a:ln w="19050" cap="flat" cmpd="sng" algn="ctr">
            <a:solidFill>
              <a:schemeClr val="accent2"/>
            </a:solidFill>
            <a:prstDash val="solid"/>
            <a:round/>
            <a:headEnd type="oval" w="med" len="med"/>
            <a:tailEnd type="none"/>
          </a:ln>
          <a:effectLst/>
        </p:spPr>
      </p:cxnSp>
      <p:cxnSp>
        <p:nvCxnSpPr>
          <p:cNvPr id="44" name="Straight Arrow Connector 43"/>
          <p:cNvCxnSpPr/>
          <p:nvPr/>
        </p:nvCxnSpPr>
        <p:spPr bwMode="auto">
          <a:xfrm flipH="1">
            <a:off x="2658057" y="2762771"/>
            <a:ext cx="1192280" cy="0"/>
          </a:xfrm>
          <a:prstGeom prst="straightConnector1">
            <a:avLst/>
          </a:prstGeom>
          <a:solidFill>
            <a:schemeClr val="accent1"/>
          </a:solidFill>
          <a:ln w="19050" cap="flat" cmpd="sng" algn="ctr">
            <a:solidFill>
              <a:schemeClr val="accent2"/>
            </a:solidFill>
            <a:prstDash val="solid"/>
            <a:round/>
            <a:headEnd type="none" w="med" len="med"/>
            <a:tailEnd type="none"/>
          </a:ln>
          <a:effectLst/>
        </p:spPr>
      </p:cxnSp>
      <p:sp>
        <p:nvSpPr>
          <p:cNvPr id="38" name="Text Box 6"/>
          <p:cNvSpPr txBox="1">
            <a:spLocks noChangeArrowheads="1"/>
          </p:cNvSpPr>
          <p:nvPr/>
        </p:nvSpPr>
        <p:spPr bwMode="auto">
          <a:xfrm>
            <a:off x="8034338" y="6373332"/>
            <a:ext cx="1716921" cy="964651"/>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Usable Widgets in a Secondary View</a:t>
            </a:r>
            <a:br>
              <a:rPr lang="en-US" sz="800" b="1" dirty="0">
                <a:solidFill>
                  <a:srgbClr val="FFFFFF"/>
                </a:solidFill>
                <a:latin typeface="Arial Narrow" pitchFamily="34" charset="0"/>
              </a:rPr>
            </a:br>
            <a:r>
              <a:rPr lang="en-US" sz="800" dirty="0">
                <a:solidFill>
                  <a:srgbClr val="FFFFFF"/>
                </a:solidFill>
                <a:latin typeface="Arial Narrow" pitchFamily="34" charset="0"/>
              </a:rPr>
              <a:t>In most cases widgets in a secondary view are informational only until promoted to a primary view. However, some widgets, such as </a:t>
            </a:r>
            <a:r>
              <a:rPr lang="en-US" sz="800" b="1" dirty="0">
                <a:solidFill>
                  <a:srgbClr val="FFFFFF"/>
                </a:solidFill>
                <a:latin typeface="Arial Narrow" pitchFamily="34" charset="0"/>
              </a:rPr>
              <a:t>My Timestamp</a:t>
            </a:r>
            <a:r>
              <a:rPr lang="en-US" sz="800" dirty="0">
                <a:solidFill>
                  <a:srgbClr val="FFFFFF"/>
                </a:solidFill>
                <a:latin typeface="Arial Narrow" pitchFamily="34" charset="0"/>
              </a:rPr>
              <a:t>, have functioning parts even when in a secondary view.</a:t>
            </a:r>
          </a:p>
        </p:txBody>
      </p:sp>
      <p:cxnSp>
        <p:nvCxnSpPr>
          <p:cNvPr id="49" name="AutoShape 7"/>
          <p:cNvCxnSpPr>
            <a:cxnSpLocks noChangeShapeType="1"/>
          </p:cNvCxnSpPr>
          <p:nvPr/>
        </p:nvCxnSpPr>
        <p:spPr bwMode="auto">
          <a:xfrm rot="10800000">
            <a:off x="6892913" y="4554456"/>
            <a:ext cx="1142158" cy="321895"/>
          </a:xfrm>
          <a:prstGeom prst="bentConnector3">
            <a:avLst>
              <a:gd name="adj1" fmla="val 50000"/>
            </a:avLst>
          </a:prstGeom>
          <a:noFill/>
          <a:ln w="19050">
            <a:solidFill>
              <a:schemeClr val="accent4"/>
            </a:solidFill>
            <a:miter lim="800000"/>
            <a:headEnd type="oval" w="med" len="med"/>
            <a:tailEnd type="triangle" w="med" len="med"/>
          </a:ln>
          <a:effectLst/>
        </p:spPr>
      </p:cxnSp>
      <p:cxnSp>
        <p:nvCxnSpPr>
          <p:cNvPr id="61" name="Straight Arrow Connector 60"/>
          <p:cNvCxnSpPr/>
          <p:nvPr/>
        </p:nvCxnSpPr>
        <p:spPr bwMode="auto">
          <a:xfrm flipH="1">
            <a:off x="7338476" y="5513841"/>
            <a:ext cx="694032" cy="0"/>
          </a:xfrm>
          <a:prstGeom prst="straightConnector1">
            <a:avLst/>
          </a:prstGeom>
          <a:solidFill>
            <a:schemeClr val="accent1"/>
          </a:solidFill>
          <a:ln w="19050" cap="flat" cmpd="sng" algn="ctr">
            <a:solidFill>
              <a:schemeClr val="accent4"/>
            </a:solidFill>
            <a:prstDash val="solid"/>
            <a:round/>
            <a:headEnd type="oval" w="med" len="med"/>
            <a:tailEnd type="triangle"/>
          </a:ln>
          <a:effectLst/>
        </p:spPr>
      </p:cxnSp>
      <p:sp>
        <p:nvSpPr>
          <p:cNvPr id="39" name="Rectangle 38"/>
          <p:cNvSpPr/>
          <p:nvPr/>
        </p:nvSpPr>
        <p:spPr bwMode="auto">
          <a:xfrm>
            <a:off x="741146" y="5204420"/>
            <a:ext cx="2714180" cy="2072680"/>
          </a:xfrm>
          <a:prstGeom prst="rect">
            <a:avLst/>
          </a:prstGeom>
          <a:solidFill>
            <a:srgbClr val="F15D22">
              <a:alpha val="50196"/>
            </a:srgbClr>
          </a:solid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Arial" charset="0"/>
            </a:endParaRPr>
          </a:p>
        </p:txBody>
      </p:sp>
      <p:sp>
        <p:nvSpPr>
          <p:cNvPr id="30" name="Rectangle 29"/>
          <p:cNvSpPr/>
          <p:nvPr/>
        </p:nvSpPr>
        <p:spPr bwMode="auto">
          <a:xfrm>
            <a:off x="3480727" y="5204420"/>
            <a:ext cx="986815" cy="2072680"/>
          </a:xfrm>
          <a:prstGeom prst="rect">
            <a:avLst/>
          </a:prstGeom>
          <a:solidFill>
            <a:srgbClr val="7FB539">
              <a:alpha val="50196"/>
            </a:srgbClr>
          </a:solidFill>
          <a:ln w="254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FFFFFF"/>
              </a:solidFill>
              <a:effectLst/>
              <a:latin typeface="Arial" charset="0"/>
            </a:endParaRPr>
          </a:p>
        </p:txBody>
      </p:sp>
      <p:sp>
        <p:nvSpPr>
          <p:cNvPr id="103" name="Text Box 6"/>
          <p:cNvSpPr txBox="1">
            <a:spLocks noChangeArrowheads="1"/>
          </p:cNvSpPr>
          <p:nvPr/>
        </p:nvSpPr>
        <p:spPr bwMode="auto">
          <a:xfrm>
            <a:off x="8035071" y="5185370"/>
            <a:ext cx="1716921" cy="472209"/>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Resize Bar</a:t>
            </a:r>
            <a:br>
              <a:rPr lang="en-US" sz="800" b="1" dirty="0">
                <a:solidFill>
                  <a:srgbClr val="FFFFFF"/>
                </a:solidFill>
                <a:latin typeface="Arial Narrow" pitchFamily="34" charset="0"/>
              </a:rPr>
            </a:br>
            <a:r>
              <a:rPr lang="en-US" sz="800" dirty="0">
                <a:solidFill>
                  <a:srgbClr val="FFFFFF"/>
                </a:solidFill>
                <a:latin typeface="Arial Narrow" pitchFamily="34" charset="0"/>
              </a:rPr>
              <a:t>Click and drag the resize bar to reveal more of a particular secondary view.</a:t>
            </a:r>
          </a:p>
        </p:txBody>
      </p:sp>
      <p:sp>
        <p:nvSpPr>
          <p:cNvPr id="62" name="Text Box 6"/>
          <p:cNvSpPr txBox="1">
            <a:spLocks noChangeArrowheads="1"/>
          </p:cNvSpPr>
          <p:nvPr/>
        </p:nvSpPr>
        <p:spPr bwMode="auto">
          <a:xfrm>
            <a:off x="8035071" y="4652945"/>
            <a:ext cx="1716921" cy="472209"/>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Close Option</a:t>
            </a:r>
            <a:br>
              <a:rPr lang="en-US" sz="800" b="1" dirty="0">
                <a:solidFill>
                  <a:srgbClr val="FFFFFF"/>
                </a:solidFill>
                <a:latin typeface="Arial Narrow" pitchFamily="34" charset="0"/>
              </a:rPr>
            </a:br>
            <a:r>
              <a:rPr lang="en-US" sz="800" dirty="0">
                <a:solidFill>
                  <a:srgbClr val="FFFFFF"/>
                </a:solidFill>
                <a:latin typeface="Arial Narrow" pitchFamily="34" charset="0"/>
              </a:rPr>
              <a:t>Select </a:t>
            </a:r>
            <a:r>
              <a:rPr lang="en-US" sz="800" b="1" dirty="0">
                <a:solidFill>
                  <a:srgbClr val="FFFFFF"/>
                </a:solidFill>
                <a:latin typeface="Arial Narrow" pitchFamily="34" charset="0"/>
              </a:rPr>
              <a:t>Close</a:t>
            </a:r>
            <a:r>
              <a:rPr lang="en-US" sz="800" dirty="0">
                <a:solidFill>
                  <a:srgbClr val="FFFFFF"/>
                </a:solidFill>
                <a:latin typeface="Arial Narrow" pitchFamily="34" charset="0"/>
              </a:rPr>
              <a:t> to send a widget in a secondary view back to </a:t>
            </a:r>
            <a:r>
              <a:rPr lang="en-US" sz="800" b="1" dirty="0">
                <a:solidFill>
                  <a:srgbClr val="FFFFFF"/>
                </a:solidFill>
                <a:latin typeface="Arial Narrow" pitchFamily="34" charset="0"/>
              </a:rPr>
              <a:t>Related Items</a:t>
            </a:r>
            <a:r>
              <a:rPr lang="en-US" sz="800" dirty="0">
                <a:solidFill>
                  <a:srgbClr val="FFFFFF"/>
                </a:solidFill>
                <a:latin typeface="Arial Narrow" pitchFamily="34" charset="0"/>
              </a:rPr>
              <a:t>.</a:t>
            </a:r>
          </a:p>
        </p:txBody>
      </p:sp>
      <p:sp>
        <p:nvSpPr>
          <p:cNvPr id="65" name="Text Box 6"/>
          <p:cNvSpPr txBox="1">
            <a:spLocks noChangeArrowheads="1"/>
          </p:cNvSpPr>
          <p:nvPr/>
        </p:nvSpPr>
        <p:spPr bwMode="auto">
          <a:xfrm>
            <a:off x="8034338" y="3218763"/>
            <a:ext cx="1714449" cy="841541"/>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Preferences Option</a:t>
            </a:r>
            <a:br>
              <a:rPr lang="en-US" sz="800" b="1" dirty="0">
                <a:solidFill>
                  <a:srgbClr val="FFFFFF"/>
                </a:solidFill>
                <a:latin typeface="Arial Narrow" pitchFamily="34" charset="0"/>
              </a:rPr>
            </a:br>
            <a:r>
              <a:rPr lang="en-US" sz="800" dirty="0">
                <a:solidFill>
                  <a:srgbClr val="FFFFFF"/>
                </a:solidFill>
                <a:latin typeface="Arial Narrow" pitchFamily="34" charset="0"/>
              </a:rPr>
              <a:t>Select </a:t>
            </a:r>
            <a:r>
              <a:rPr lang="en-US" sz="800" b="1" dirty="0">
                <a:solidFill>
                  <a:srgbClr val="FFFFFF"/>
                </a:solidFill>
                <a:latin typeface="Arial Narrow" pitchFamily="34" charset="0"/>
              </a:rPr>
              <a:t>Preferences </a:t>
            </a:r>
            <a:r>
              <a:rPr lang="en-US" sz="800" dirty="0">
                <a:solidFill>
                  <a:srgbClr val="FFFFFF"/>
                </a:solidFill>
                <a:latin typeface="Arial Narrow" pitchFamily="34" charset="0"/>
              </a:rPr>
              <a:t> to edit settings for a widget, such as time period, and permanently save the changes. Preferences, if enabled, are saved only for your use in your own widget.</a:t>
            </a:r>
          </a:p>
        </p:txBody>
      </p:sp>
      <p:sp>
        <p:nvSpPr>
          <p:cNvPr id="90" name="Text Box 6"/>
          <p:cNvSpPr txBox="1">
            <a:spLocks noChangeArrowheads="1"/>
          </p:cNvSpPr>
          <p:nvPr/>
        </p:nvSpPr>
        <p:spPr bwMode="auto">
          <a:xfrm>
            <a:off x="8034338" y="5717795"/>
            <a:ext cx="1714449" cy="595319"/>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Title Bar</a:t>
            </a:r>
            <a:br>
              <a:rPr lang="en-US" sz="800" b="1" dirty="0">
                <a:solidFill>
                  <a:srgbClr val="FFFFFF"/>
                </a:solidFill>
                <a:latin typeface="Arial Narrow" pitchFamily="34" charset="0"/>
              </a:rPr>
            </a:br>
            <a:r>
              <a:rPr lang="en-US" sz="800" dirty="0">
                <a:solidFill>
                  <a:srgbClr val="FFFFFF"/>
                </a:solidFill>
                <a:latin typeface="Arial Narrow" pitchFamily="34" charset="0"/>
              </a:rPr>
              <a:t>Click and drag a widget’s title bar to swap it with another widget or return it to the </a:t>
            </a:r>
            <a:r>
              <a:rPr lang="en-US" sz="800" b="1" dirty="0">
                <a:solidFill>
                  <a:srgbClr val="FFFFFF"/>
                </a:solidFill>
                <a:latin typeface="Arial Narrow" pitchFamily="34" charset="0"/>
              </a:rPr>
              <a:t>Related Items </a:t>
            </a:r>
            <a:r>
              <a:rPr lang="en-US" sz="800" dirty="0">
                <a:solidFill>
                  <a:srgbClr val="FFFFFF"/>
                </a:solidFill>
                <a:latin typeface="Arial Narrow" pitchFamily="34" charset="0"/>
              </a:rPr>
              <a:t>pane.</a:t>
            </a:r>
          </a:p>
        </p:txBody>
      </p:sp>
      <p:sp>
        <p:nvSpPr>
          <p:cNvPr id="41" name="Text Box 6"/>
          <p:cNvSpPr txBox="1">
            <a:spLocks noChangeArrowheads="1"/>
          </p:cNvSpPr>
          <p:nvPr/>
        </p:nvSpPr>
        <p:spPr bwMode="auto">
          <a:xfrm>
            <a:off x="8035071" y="4120520"/>
            <a:ext cx="1714449" cy="472209"/>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Pop-out Option</a:t>
            </a:r>
            <a:br>
              <a:rPr lang="en-US" sz="800" b="1" dirty="0">
                <a:solidFill>
                  <a:srgbClr val="FFFFFF"/>
                </a:solidFill>
                <a:latin typeface="Arial Narrow" pitchFamily="34" charset="0"/>
              </a:rPr>
            </a:br>
            <a:r>
              <a:rPr lang="en-US" sz="800" dirty="0">
                <a:solidFill>
                  <a:srgbClr val="FFFFFF"/>
                </a:solidFill>
                <a:latin typeface="Arial Narrow" pitchFamily="34" charset="0"/>
              </a:rPr>
              <a:t>Select </a:t>
            </a:r>
            <a:r>
              <a:rPr lang="en-US" sz="800" b="1" dirty="0">
                <a:solidFill>
                  <a:srgbClr val="FFFFFF"/>
                </a:solidFill>
                <a:latin typeface="Arial Narrow" pitchFamily="34" charset="0"/>
              </a:rPr>
              <a:t>Pop-out</a:t>
            </a:r>
            <a:r>
              <a:rPr lang="en-US" sz="800" dirty="0">
                <a:solidFill>
                  <a:srgbClr val="FFFFFF"/>
                </a:solidFill>
                <a:latin typeface="Arial Narrow" pitchFamily="34" charset="0"/>
              </a:rPr>
              <a:t> to promote a secondary widget to a primary position.</a:t>
            </a:r>
          </a:p>
        </p:txBody>
      </p:sp>
      <p:sp>
        <p:nvSpPr>
          <p:cNvPr id="12" name="Text Box 6"/>
          <p:cNvSpPr txBox="1">
            <a:spLocks noChangeArrowheads="1"/>
          </p:cNvSpPr>
          <p:nvPr/>
        </p:nvSpPr>
        <p:spPr bwMode="auto">
          <a:xfrm>
            <a:off x="5888514" y="1729929"/>
            <a:ext cx="1759819" cy="718430"/>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Gear Icon</a:t>
            </a:r>
            <a:br>
              <a:rPr lang="en-US" sz="800" b="1" dirty="0">
                <a:solidFill>
                  <a:srgbClr val="FFFFFF"/>
                </a:solidFill>
                <a:latin typeface="Arial Narrow" pitchFamily="34" charset="0"/>
              </a:rPr>
            </a:br>
            <a:r>
              <a:rPr lang="en-US" sz="800" dirty="0">
                <a:solidFill>
                  <a:srgbClr val="FFFFFF"/>
                </a:solidFill>
                <a:latin typeface="Arial Narrow" pitchFamily="34" charset="0"/>
              </a:rPr>
              <a:t>Click to view options for moving the widget. Unavailable options will be grayed out. (For example, widgets in the primary view cannot use </a:t>
            </a:r>
            <a:r>
              <a:rPr lang="en-US" sz="800" b="1" dirty="0">
                <a:solidFill>
                  <a:srgbClr val="FFFFFF"/>
                </a:solidFill>
                <a:latin typeface="Arial Narrow" pitchFamily="34" charset="0"/>
              </a:rPr>
              <a:t>Close</a:t>
            </a:r>
            <a:r>
              <a:rPr lang="en-US" sz="800" dirty="0">
                <a:solidFill>
                  <a:srgbClr val="FFFFFF"/>
                </a:solidFill>
                <a:latin typeface="Arial Narrow" pitchFamily="34" charset="0"/>
              </a:rPr>
              <a:t> or </a:t>
            </a:r>
            <a:r>
              <a:rPr lang="en-US" sz="800" b="1" dirty="0">
                <a:solidFill>
                  <a:srgbClr val="FFFFFF"/>
                </a:solidFill>
                <a:latin typeface="Arial Narrow" pitchFamily="34" charset="0"/>
              </a:rPr>
              <a:t>Pop-out</a:t>
            </a:r>
            <a:r>
              <a:rPr lang="en-US" sz="800" dirty="0">
                <a:solidFill>
                  <a:srgbClr val="FFFFFF"/>
                </a:solidFill>
                <a:latin typeface="Arial Narrow" pitchFamily="34" charset="0"/>
              </a:rPr>
              <a:t>.)</a:t>
            </a:r>
          </a:p>
        </p:txBody>
      </p:sp>
      <p:sp>
        <p:nvSpPr>
          <p:cNvPr id="10" name="Text Box 6"/>
          <p:cNvSpPr txBox="1">
            <a:spLocks noChangeArrowheads="1"/>
          </p:cNvSpPr>
          <p:nvPr/>
        </p:nvSpPr>
        <p:spPr bwMode="auto">
          <a:xfrm>
            <a:off x="5244885" y="2785135"/>
            <a:ext cx="1648027" cy="841541"/>
          </a:xfrm>
          <a:prstGeom prst="rect">
            <a:avLst/>
          </a:prstGeom>
          <a:solidFill>
            <a:schemeClr val="accent2"/>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Maximize / Restore Icon</a:t>
            </a:r>
            <a:br>
              <a:rPr lang="en-US" sz="800" b="1" dirty="0">
                <a:solidFill>
                  <a:srgbClr val="FFFFFF"/>
                </a:solidFill>
                <a:latin typeface="Arial Narrow" pitchFamily="34" charset="0"/>
              </a:rPr>
            </a:br>
            <a:r>
              <a:rPr lang="en-US" sz="800" dirty="0">
                <a:solidFill>
                  <a:srgbClr val="FFFFFF"/>
                </a:solidFill>
                <a:latin typeface="Arial Narrow" pitchFamily="34" charset="0"/>
              </a:rPr>
              <a:t>Click to expand a widget in a primary view to its maximum size. (This will temporarily hide any other widgets.) Click again when maximized to restore to the original size.</a:t>
            </a:r>
          </a:p>
        </p:txBody>
      </p:sp>
      <p:sp>
        <p:nvSpPr>
          <p:cNvPr id="5" name="Text Box 6"/>
          <p:cNvSpPr txBox="1">
            <a:spLocks noChangeArrowheads="1"/>
          </p:cNvSpPr>
          <p:nvPr/>
        </p:nvSpPr>
        <p:spPr bwMode="auto">
          <a:xfrm>
            <a:off x="3455325" y="1007696"/>
            <a:ext cx="2024435" cy="1087762"/>
          </a:xfrm>
          <a:prstGeom prst="rect">
            <a:avLst/>
          </a:prstGeom>
          <a:solidFill>
            <a:schemeClr val="accent2"/>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Workspace Tabs</a:t>
            </a:r>
            <a:br>
              <a:rPr lang="en-US" sz="800" b="1" dirty="0">
                <a:solidFill>
                  <a:srgbClr val="FFFFFF"/>
                </a:solidFill>
                <a:latin typeface="Arial Narrow" pitchFamily="34" charset="0"/>
              </a:rPr>
            </a:br>
            <a:r>
              <a:rPr lang="en-US" sz="800" dirty="0">
                <a:solidFill>
                  <a:srgbClr val="FFFFFF"/>
                </a:solidFill>
                <a:latin typeface="Arial Narrow" pitchFamily="34" charset="0"/>
              </a:rPr>
              <a:t>Each active workspace gets its own tab. You can switch back and forth between workspaces by selecting the tab you want to view. You must always have at least one workspace open, but you can close any additional workspaces  by hovering over its tab and clicking the Close (</a:t>
            </a:r>
            <a:r>
              <a:rPr lang="en-US" sz="800" b="1" dirty="0">
                <a:solidFill>
                  <a:srgbClr val="FFFFFF"/>
                </a:solidFill>
                <a:latin typeface="Arial Narrow" pitchFamily="34" charset="0"/>
              </a:rPr>
              <a:t>X</a:t>
            </a:r>
            <a:r>
              <a:rPr lang="en-US" sz="800" dirty="0">
                <a:solidFill>
                  <a:srgbClr val="FFFFFF"/>
                </a:solidFill>
                <a:latin typeface="Arial Narrow" pitchFamily="34" charset="0"/>
              </a:rPr>
              <a:t>) button.</a:t>
            </a:r>
          </a:p>
        </p:txBody>
      </p:sp>
      <p:grpSp>
        <p:nvGrpSpPr>
          <p:cNvPr id="24" name="Group 23"/>
          <p:cNvGrpSpPr/>
          <p:nvPr/>
        </p:nvGrpSpPr>
        <p:grpSpPr>
          <a:xfrm>
            <a:off x="7951148" y="1320359"/>
            <a:ext cx="1797639" cy="1406896"/>
            <a:chOff x="7327269" y="1039705"/>
            <a:chExt cx="1797639" cy="1406896"/>
          </a:xfrm>
        </p:grpSpPr>
        <p:sp>
          <p:nvSpPr>
            <p:cNvPr id="45" name="Text Box 6"/>
            <p:cNvSpPr txBox="1">
              <a:spLocks noChangeArrowheads="1"/>
            </p:cNvSpPr>
            <p:nvPr/>
          </p:nvSpPr>
          <p:spPr bwMode="auto">
            <a:xfrm>
              <a:off x="7327270" y="1325459"/>
              <a:ext cx="1797638" cy="1118540"/>
            </a:xfrm>
            <a:prstGeom prst="rect">
              <a:avLst/>
            </a:prstGeom>
            <a:solidFill>
              <a:srgbClr val="F2D490"/>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r>
                <a:rPr lang="en-US" sz="1100" dirty="0">
                  <a:solidFill>
                    <a:schemeClr val="bg2">
                      <a:lumMod val="25000"/>
                    </a:schemeClr>
                  </a:solidFill>
                  <a:latin typeface="Arial Narrow" pitchFamily="34" charset="0"/>
                </a:rPr>
                <a:t>Some workspaces feature two equally-size views in a side-by-side or top-and-bottom layout. In this case, both views act as primary views, and widgets in those views are fully functional.</a:t>
              </a:r>
            </a:p>
          </p:txBody>
        </p:sp>
        <p:sp>
          <p:nvSpPr>
            <p:cNvPr id="48" name="Text Box 6"/>
            <p:cNvSpPr txBox="1">
              <a:spLocks noChangeArrowheads="1"/>
            </p:cNvSpPr>
            <p:nvPr/>
          </p:nvSpPr>
          <p:spPr bwMode="auto">
            <a:xfrm>
              <a:off x="7327270" y="1039709"/>
              <a:ext cx="1797638" cy="287543"/>
            </a:xfrm>
            <a:prstGeom prst="rect">
              <a:avLst/>
            </a:prstGeom>
            <a:solidFill>
              <a:srgbClr val="F2A51E"/>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defTabSz="1019175">
                <a:spcBef>
                  <a:spcPct val="50000"/>
                </a:spcBef>
              </a:pPr>
              <a:r>
                <a:rPr lang="en-US" sz="1200" b="1" dirty="0">
                  <a:solidFill>
                    <a:srgbClr val="FFFFFF"/>
                  </a:solidFill>
                  <a:latin typeface="Arial Narrow" pitchFamily="34" charset="0"/>
                </a:rPr>
                <a:t>Two Primary Views?</a:t>
              </a:r>
            </a:p>
          </p:txBody>
        </p:sp>
        <p:cxnSp>
          <p:nvCxnSpPr>
            <p:cNvPr id="50" name="Straight Connector 49"/>
            <p:cNvCxnSpPr/>
            <p:nvPr/>
          </p:nvCxnSpPr>
          <p:spPr bwMode="auto">
            <a:xfrm flipV="1">
              <a:off x="7327269" y="2446586"/>
              <a:ext cx="1797638" cy="15"/>
            </a:xfrm>
            <a:prstGeom prst="line">
              <a:avLst/>
            </a:prstGeom>
            <a:solidFill>
              <a:schemeClr val="accent1"/>
            </a:solidFill>
            <a:ln w="9525" cap="flat" cmpd="sng" algn="ctr">
              <a:solidFill>
                <a:srgbClr val="68696C"/>
              </a:solidFill>
              <a:prstDash val="solid"/>
              <a:round/>
              <a:headEnd type="none" w="sm" len="sm"/>
              <a:tailEnd type="none" w="med" len="med"/>
            </a:ln>
            <a:effectLst/>
          </p:spPr>
        </p:cxnSp>
        <p:cxnSp>
          <p:nvCxnSpPr>
            <p:cNvPr id="51" name="Straight Connector 50"/>
            <p:cNvCxnSpPr/>
            <p:nvPr/>
          </p:nvCxnSpPr>
          <p:spPr bwMode="auto">
            <a:xfrm flipV="1">
              <a:off x="7327269" y="1039705"/>
              <a:ext cx="1797638" cy="15"/>
            </a:xfrm>
            <a:prstGeom prst="line">
              <a:avLst/>
            </a:prstGeom>
            <a:solidFill>
              <a:schemeClr val="accent1"/>
            </a:solidFill>
            <a:ln w="9525" cap="flat" cmpd="sng" algn="ctr">
              <a:solidFill>
                <a:srgbClr val="68696C"/>
              </a:solidFill>
              <a:prstDash val="solid"/>
              <a:round/>
              <a:headEnd type="none" w="sm" len="sm"/>
              <a:tailEnd type="none" w="med" len="med"/>
            </a:ln>
            <a:effectLst/>
          </p:spPr>
        </p:cxnSp>
      </p:grpSp>
      <p:cxnSp>
        <p:nvCxnSpPr>
          <p:cNvPr id="66" name="Straight Arrow Connector 65"/>
          <p:cNvCxnSpPr/>
          <p:nvPr/>
        </p:nvCxnSpPr>
        <p:spPr bwMode="auto">
          <a:xfrm>
            <a:off x="2658057" y="2756795"/>
            <a:ext cx="0" cy="253649"/>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72" name="Straight Arrow Connector 71"/>
          <p:cNvCxnSpPr/>
          <p:nvPr/>
        </p:nvCxnSpPr>
        <p:spPr bwMode="auto">
          <a:xfrm>
            <a:off x="4863650" y="3015405"/>
            <a:ext cx="0" cy="201880"/>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sp>
        <p:nvSpPr>
          <p:cNvPr id="53" name="Text Box 4"/>
          <p:cNvSpPr txBox="1">
            <a:spLocks noChangeArrowheads="1"/>
          </p:cNvSpPr>
          <p:nvPr/>
        </p:nvSpPr>
        <p:spPr bwMode="ltGray">
          <a:xfrm>
            <a:off x="160021" y="7426325"/>
            <a:ext cx="9684068" cy="215444"/>
          </a:xfrm>
          <a:prstGeom prst="rect">
            <a:avLst/>
          </a:prstGeom>
          <a:noFill/>
          <a:ln w="9525">
            <a:noFill/>
            <a:miter lim="800000"/>
            <a:headEnd type="none" w="sm" len="sm"/>
            <a:tailEnd/>
          </a:ln>
          <a:effectLst/>
        </p:spPr>
        <p:txBody>
          <a:bodyPr wrap="square">
            <a:spAutoFit/>
          </a:bodyPr>
          <a:lstStyle/>
          <a:p>
            <a:pPr algn="r">
              <a:spcBef>
                <a:spcPct val="50000"/>
              </a:spcBef>
              <a:tabLst>
                <a:tab pos="1600200" algn="l"/>
                <a:tab pos="4171950" algn="l"/>
                <a:tab pos="4286250" algn="l"/>
                <a:tab pos="9372600" algn="l"/>
              </a:tabLst>
            </a:pPr>
            <a:r>
              <a:rPr lang="en-US" sz="800" dirty="0"/>
              <a:t>	© 2016, Kronos Incorporated or a related company.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58" y="2314707"/>
            <a:ext cx="6601039" cy="394906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Manager Navigator Job Aid</a:t>
            </a:r>
          </a:p>
        </p:txBody>
      </p:sp>
      <p:sp>
        <p:nvSpPr>
          <p:cNvPr id="3" name="Content Placeholder 2"/>
          <p:cNvSpPr>
            <a:spLocks noGrp="1"/>
          </p:cNvSpPr>
          <p:nvPr>
            <p:ph idx="1"/>
          </p:nvPr>
        </p:nvSpPr>
        <p:spPr/>
        <p:txBody>
          <a:bodyPr/>
          <a:lstStyle/>
          <a:p>
            <a:r>
              <a:rPr lang="en-US" dirty="0"/>
              <a:t>Using </a:t>
            </a:r>
            <a:r>
              <a:rPr lang="en-US" dirty="0" smtClean="0"/>
              <a:t>the Timecard Approval Wizard</a:t>
            </a:r>
            <a:endParaRPr lang="en-US" dirty="0"/>
          </a:p>
        </p:txBody>
      </p:sp>
      <p:sp>
        <p:nvSpPr>
          <p:cNvPr id="14" name="Text Box 6"/>
          <p:cNvSpPr txBox="1">
            <a:spLocks noChangeArrowheads="1"/>
          </p:cNvSpPr>
          <p:nvPr/>
        </p:nvSpPr>
        <p:spPr bwMode="auto">
          <a:xfrm>
            <a:off x="7614807" y="1400175"/>
            <a:ext cx="2100149" cy="1626371"/>
          </a:xfrm>
          <a:prstGeom prst="rect">
            <a:avLst/>
          </a:prstGeom>
          <a:solidFill>
            <a:srgbClr val="F2D490"/>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r>
              <a:rPr lang="en-US" sz="1100" dirty="0">
                <a:solidFill>
                  <a:schemeClr val="bg2">
                    <a:lumMod val="25000"/>
                  </a:schemeClr>
                </a:solidFill>
                <a:latin typeface="Arial Narrow" pitchFamily="34" charset="0"/>
              </a:rPr>
              <a:t>A wizard is a specially-designed widget that guides you through a series of steps to perform a business task. Each step presents a Workforce Central page or widget relevant to that step, along with instructions for how to perform that step. A wizard helps you complete a task quickly, easily, and consistently.</a:t>
            </a:r>
          </a:p>
        </p:txBody>
      </p:sp>
      <p:sp>
        <p:nvSpPr>
          <p:cNvPr id="15" name="Text Box 6"/>
          <p:cNvSpPr txBox="1">
            <a:spLocks noChangeArrowheads="1"/>
          </p:cNvSpPr>
          <p:nvPr/>
        </p:nvSpPr>
        <p:spPr bwMode="auto">
          <a:xfrm>
            <a:off x="7614807" y="1114425"/>
            <a:ext cx="2100149" cy="287543"/>
          </a:xfrm>
          <a:prstGeom prst="rect">
            <a:avLst/>
          </a:prstGeom>
          <a:solidFill>
            <a:srgbClr val="F2A51E"/>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defTabSz="1019175">
              <a:spcBef>
                <a:spcPct val="50000"/>
              </a:spcBef>
            </a:pPr>
            <a:r>
              <a:rPr lang="en-US" sz="1200" b="1" dirty="0">
                <a:solidFill>
                  <a:srgbClr val="FFFFFF"/>
                </a:solidFill>
                <a:latin typeface="Arial Narrow" pitchFamily="34" charset="0"/>
              </a:rPr>
              <a:t>What is a Wizard?</a:t>
            </a:r>
          </a:p>
        </p:txBody>
      </p:sp>
      <p:cxnSp>
        <p:nvCxnSpPr>
          <p:cNvPr id="16" name="Straight Connector 15"/>
          <p:cNvCxnSpPr/>
          <p:nvPr/>
        </p:nvCxnSpPr>
        <p:spPr bwMode="auto">
          <a:xfrm>
            <a:off x="7614807" y="3025103"/>
            <a:ext cx="2100149" cy="12"/>
          </a:xfrm>
          <a:prstGeom prst="line">
            <a:avLst/>
          </a:prstGeom>
          <a:solidFill>
            <a:schemeClr val="accent1"/>
          </a:solidFill>
          <a:ln w="9525" cap="flat" cmpd="sng" algn="ctr">
            <a:solidFill>
              <a:srgbClr val="68696C"/>
            </a:solidFill>
            <a:prstDash val="solid"/>
            <a:round/>
            <a:headEnd type="none" w="sm" len="sm"/>
            <a:tailEnd type="none" w="med" len="med"/>
          </a:ln>
          <a:effectLst/>
        </p:spPr>
      </p:cxnSp>
      <p:cxnSp>
        <p:nvCxnSpPr>
          <p:cNvPr id="17" name="Straight Connector 16"/>
          <p:cNvCxnSpPr/>
          <p:nvPr/>
        </p:nvCxnSpPr>
        <p:spPr bwMode="auto">
          <a:xfrm>
            <a:off x="7614807" y="1114417"/>
            <a:ext cx="2100149" cy="12"/>
          </a:xfrm>
          <a:prstGeom prst="line">
            <a:avLst/>
          </a:prstGeom>
          <a:solidFill>
            <a:schemeClr val="accent1"/>
          </a:solidFill>
          <a:ln w="9525" cap="flat" cmpd="sng" algn="ctr">
            <a:solidFill>
              <a:srgbClr val="68696C"/>
            </a:solidFill>
            <a:prstDash val="solid"/>
            <a:round/>
            <a:headEnd type="none" w="sm" len="sm"/>
            <a:tailEnd type="none" w="med" len="med"/>
          </a:ln>
          <a:effectLst/>
        </p:spPr>
      </p:cxnSp>
      <p:cxnSp>
        <p:nvCxnSpPr>
          <p:cNvPr id="33" name="AutoShape 7"/>
          <p:cNvCxnSpPr>
            <a:cxnSpLocks noChangeShapeType="1"/>
          </p:cNvCxnSpPr>
          <p:nvPr/>
        </p:nvCxnSpPr>
        <p:spPr bwMode="auto">
          <a:xfrm rot="5400000">
            <a:off x="3428271" y="2392079"/>
            <a:ext cx="1487286" cy="368227"/>
          </a:xfrm>
          <a:prstGeom prst="bentConnector3">
            <a:avLst>
              <a:gd name="adj1" fmla="val 57258"/>
            </a:avLst>
          </a:prstGeom>
          <a:noFill/>
          <a:ln w="19050">
            <a:solidFill>
              <a:srgbClr val="F02E00"/>
            </a:solidFill>
            <a:miter lim="800000"/>
            <a:headEnd type="oval" w="med" len="med"/>
            <a:tailEnd type="triangle" w="med" len="med"/>
          </a:ln>
          <a:effectLst/>
        </p:spPr>
      </p:cxnSp>
      <p:cxnSp>
        <p:nvCxnSpPr>
          <p:cNvPr id="43" name="Straight Arrow Connector 42"/>
          <p:cNvCxnSpPr/>
          <p:nvPr/>
        </p:nvCxnSpPr>
        <p:spPr bwMode="auto">
          <a:xfrm>
            <a:off x="927525" y="1581150"/>
            <a:ext cx="0" cy="1522867"/>
          </a:xfrm>
          <a:prstGeom prst="straightConnector1">
            <a:avLst/>
          </a:prstGeom>
          <a:solidFill>
            <a:schemeClr val="accent1"/>
          </a:solidFill>
          <a:ln w="19050" cap="flat" cmpd="sng" algn="ctr">
            <a:solidFill>
              <a:srgbClr val="F02E00"/>
            </a:solidFill>
            <a:prstDash val="solid"/>
            <a:round/>
            <a:headEnd type="oval" w="med" len="med"/>
            <a:tailEnd type="triangle"/>
          </a:ln>
          <a:effectLst/>
        </p:spPr>
      </p:cxnSp>
      <p:cxnSp>
        <p:nvCxnSpPr>
          <p:cNvPr id="49" name="Straight Arrow Connector 48"/>
          <p:cNvCxnSpPr/>
          <p:nvPr/>
        </p:nvCxnSpPr>
        <p:spPr bwMode="auto">
          <a:xfrm flipV="1">
            <a:off x="4099355" y="5463249"/>
            <a:ext cx="0" cy="1048218"/>
          </a:xfrm>
          <a:prstGeom prst="straightConnector1">
            <a:avLst/>
          </a:prstGeom>
          <a:solidFill>
            <a:schemeClr val="accent1"/>
          </a:solidFill>
          <a:ln w="19050" cap="flat" cmpd="sng" algn="ctr">
            <a:solidFill>
              <a:srgbClr val="F02E00"/>
            </a:solidFill>
            <a:prstDash val="solid"/>
            <a:round/>
            <a:headEnd type="oval" w="med" len="med"/>
            <a:tailEnd type="triangle"/>
          </a:ln>
          <a:effectLst/>
        </p:spPr>
      </p:cxnSp>
      <p:sp>
        <p:nvSpPr>
          <p:cNvPr id="5" name="Text Box 6"/>
          <p:cNvSpPr txBox="1">
            <a:spLocks noChangeArrowheads="1"/>
          </p:cNvSpPr>
          <p:nvPr/>
        </p:nvSpPr>
        <p:spPr bwMode="auto">
          <a:xfrm>
            <a:off x="3836678" y="1109176"/>
            <a:ext cx="1347788" cy="718430"/>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a:solidFill>
                  <a:srgbClr val="FFFFFF"/>
                </a:solidFill>
                <a:latin typeface="Arial Narrow" pitchFamily="34" charset="0"/>
              </a:rPr>
              <a:t>Information (Question Mark)</a:t>
            </a:r>
            <a:br>
              <a:rPr lang="en-US" sz="800" b="1">
                <a:solidFill>
                  <a:srgbClr val="FFFFFF"/>
                </a:solidFill>
                <a:latin typeface="Arial Narrow" pitchFamily="34" charset="0"/>
              </a:rPr>
            </a:br>
            <a:r>
              <a:rPr lang="en-US" sz="800">
                <a:solidFill>
                  <a:srgbClr val="FFFFFF"/>
                </a:solidFill>
                <a:latin typeface="Arial Narrow" pitchFamily="34" charset="0"/>
              </a:rPr>
              <a:t>Click the question mark icon to display helpful instructions for each step. Click </a:t>
            </a:r>
            <a:r>
              <a:rPr lang="en-US" sz="800" b="1">
                <a:solidFill>
                  <a:srgbClr val="FFFFFF"/>
                </a:solidFill>
                <a:latin typeface="Arial Narrow" pitchFamily="34" charset="0"/>
              </a:rPr>
              <a:t>X</a:t>
            </a:r>
            <a:r>
              <a:rPr lang="en-US" sz="800">
                <a:solidFill>
                  <a:srgbClr val="FFFFFF"/>
                </a:solidFill>
                <a:latin typeface="Arial Narrow" pitchFamily="34" charset="0"/>
              </a:rPr>
              <a:t> to close the information.</a:t>
            </a:r>
            <a:endParaRPr lang="en-US" sz="800" dirty="0">
              <a:solidFill>
                <a:srgbClr val="FFFFFF"/>
              </a:solidFill>
              <a:latin typeface="Arial Narrow" pitchFamily="34" charset="0"/>
            </a:endParaRPr>
          </a:p>
        </p:txBody>
      </p:sp>
      <p:sp>
        <p:nvSpPr>
          <p:cNvPr id="10" name="Text Box 6"/>
          <p:cNvSpPr txBox="1">
            <a:spLocks noChangeArrowheads="1"/>
          </p:cNvSpPr>
          <p:nvPr/>
        </p:nvSpPr>
        <p:spPr bwMode="auto">
          <a:xfrm>
            <a:off x="414708" y="1109176"/>
            <a:ext cx="1156917" cy="472209"/>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a:solidFill>
                  <a:srgbClr val="FFFFFF"/>
                </a:solidFill>
                <a:latin typeface="Arial Narrow" pitchFamily="34" charset="0"/>
              </a:rPr>
              <a:t>Previous Button</a:t>
            </a:r>
            <a:br>
              <a:rPr lang="en-US" sz="800" b="1">
                <a:solidFill>
                  <a:srgbClr val="FFFFFF"/>
                </a:solidFill>
                <a:latin typeface="Arial Narrow" pitchFamily="34" charset="0"/>
              </a:rPr>
            </a:br>
            <a:r>
              <a:rPr lang="en-US" sz="800">
                <a:solidFill>
                  <a:srgbClr val="FFFFFF"/>
                </a:solidFill>
                <a:latin typeface="Arial Narrow" pitchFamily="34" charset="0"/>
              </a:rPr>
              <a:t>Move back to an earlier step in the wizard. </a:t>
            </a:r>
            <a:endParaRPr lang="en-US" sz="800" dirty="0">
              <a:solidFill>
                <a:srgbClr val="FFFFFF"/>
              </a:solidFill>
              <a:latin typeface="Arial Narrow" pitchFamily="34" charset="0"/>
            </a:endParaRPr>
          </a:p>
        </p:txBody>
      </p:sp>
      <p:sp>
        <p:nvSpPr>
          <p:cNvPr id="11" name="Text Box 6"/>
          <p:cNvSpPr txBox="1">
            <a:spLocks noChangeArrowheads="1"/>
          </p:cNvSpPr>
          <p:nvPr/>
        </p:nvSpPr>
        <p:spPr bwMode="auto">
          <a:xfrm>
            <a:off x="2954073" y="6517821"/>
            <a:ext cx="2344505" cy="841541"/>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a:solidFill>
                  <a:srgbClr val="FFFFFF"/>
                </a:solidFill>
                <a:latin typeface="Arial Narrow" pitchFamily="34" charset="0"/>
              </a:rPr>
              <a:t>Workforce Central Page or Widget</a:t>
            </a:r>
            <a:br>
              <a:rPr lang="en-US" sz="800" b="1">
                <a:solidFill>
                  <a:srgbClr val="FFFFFF"/>
                </a:solidFill>
                <a:latin typeface="Arial Narrow" pitchFamily="34" charset="0"/>
              </a:rPr>
            </a:br>
            <a:r>
              <a:rPr lang="en-US" sz="800">
                <a:solidFill>
                  <a:srgbClr val="FFFFFF"/>
                </a:solidFill>
                <a:latin typeface="Arial Narrow" pitchFamily="34" charset="0"/>
              </a:rPr>
              <a:t>Each step in a wizard contains a Workforce Central page or widget that enables you to complete the step. Perform any required tasks and then click </a:t>
            </a:r>
            <a:r>
              <a:rPr lang="en-US" sz="800" b="1">
                <a:solidFill>
                  <a:srgbClr val="FFFFFF"/>
                </a:solidFill>
                <a:latin typeface="Arial Narrow" pitchFamily="34" charset="0"/>
              </a:rPr>
              <a:t>Next</a:t>
            </a:r>
            <a:r>
              <a:rPr lang="en-US" sz="800">
                <a:solidFill>
                  <a:srgbClr val="FFFFFF"/>
                </a:solidFill>
                <a:latin typeface="Arial Narrow" pitchFamily="34" charset="0"/>
              </a:rPr>
              <a:t> to continue to the next step.  To see helpful information about the current step, click the step’s question mark icon.</a:t>
            </a:r>
            <a:endParaRPr lang="en-US" sz="800" dirty="0">
              <a:solidFill>
                <a:srgbClr val="FFFFFF"/>
              </a:solidFill>
              <a:latin typeface="Arial Narrow" pitchFamily="34" charset="0"/>
            </a:endParaRPr>
          </a:p>
        </p:txBody>
      </p:sp>
      <p:cxnSp>
        <p:nvCxnSpPr>
          <p:cNvPr id="32" name="Straight Arrow Connector 31"/>
          <p:cNvCxnSpPr/>
          <p:nvPr/>
        </p:nvCxnSpPr>
        <p:spPr bwMode="auto">
          <a:xfrm>
            <a:off x="2627440" y="1833678"/>
            <a:ext cx="0" cy="1270339"/>
          </a:xfrm>
          <a:prstGeom prst="straightConnector1">
            <a:avLst/>
          </a:prstGeom>
          <a:solidFill>
            <a:schemeClr val="accent1"/>
          </a:solidFill>
          <a:ln w="19050" cap="flat" cmpd="sng" algn="ctr">
            <a:solidFill>
              <a:srgbClr val="F02E00"/>
            </a:solidFill>
            <a:prstDash val="solid"/>
            <a:round/>
            <a:headEnd type="oval" w="med" len="med"/>
            <a:tailEnd type="triangle"/>
          </a:ln>
          <a:effectLst/>
        </p:spPr>
      </p:cxnSp>
      <p:sp>
        <p:nvSpPr>
          <p:cNvPr id="9" name="Text Box 6"/>
          <p:cNvSpPr txBox="1">
            <a:spLocks noChangeArrowheads="1"/>
          </p:cNvSpPr>
          <p:nvPr/>
        </p:nvSpPr>
        <p:spPr bwMode="auto">
          <a:xfrm>
            <a:off x="1938534" y="1109176"/>
            <a:ext cx="1531235" cy="718430"/>
          </a:xfrm>
          <a:prstGeom prst="rect">
            <a:avLst/>
          </a:prstGeom>
          <a:solidFill>
            <a:srgbClr val="5191CD"/>
          </a:solidFill>
          <a:ln w="28575">
            <a:noFill/>
            <a:miter lim="800000"/>
            <a:headEnd/>
            <a:tailEnd/>
          </a:ln>
          <a:effectLst/>
        </p:spPr>
        <p:txBody>
          <a:bodyPr wrap="square" lIns="101882" tIns="50941" rIns="101882" bIns="50941">
            <a:spAutoFit/>
          </a:bodyPr>
          <a:lstStyle/>
          <a:p>
            <a:pPr lvl="0" algn="l" defTabSz="1019175">
              <a:spcBef>
                <a:spcPct val="50000"/>
              </a:spcBef>
            </a:pPr>
            <a:r>
              <a:rPr lang="en-US" sz="800" b="1">
                <a:solidFill>
                  <a:srgbClr val="FFFFFF"/>
                </a:solidFill>
                <a:latin typeface="Arial Narrow" pitchFamily="34" charset="0"/>
              </a:rPr>
              <a:t>Steps</a:t>
            </a:r>
            <a:br>
              <a:rPr lang="en-US" sz="800" b="1">
                <a:solidFill>
                  <a:srgbClr val="FFFFFF"/>
                </a:solidFill>
                <a:latin typeface="Arial Narrow" pitchFamily="34" charset="0"/>
              </a:rPr>
            </a:br>
            <a:r>
              <a:rPr lang="en-US" sz="800">
                <a:solidFill>
                  <a:srgbClr val="FFFFFF"/>
                </a:solidFill>
                <a:latin typeface="Arial Narrow" pitchFamily="34" charset="0"/>
              </a:rPr>
              <a:t>Each step in the wizard is identified by its own chevron or tab. In some wizards you can click a chevron or tab to go directly to that step.</a:t>
            </a:r>
          </a:p>
        </p:txBody>
      </p:sp>
      <p:cxnSp>
        <p:nvCxnSpPr>
          <p:cNvPr id="38" name="Straight Arrow Connector 37"/>
          <p:cNvCxnSpPr/>
          <p:nvPr/>
        </p:nvCxnSpPr>
        <p:spPr bwMode="auto">
          <a:xfrm>
            <a:off x="4358187" y="2648422"/>
            <a:ext cx="0" cy="416224"/>
          </a:xfrm>
          <a:prstGeom prst="straightConnector1">
            <a:avLst/>
          </a:prstGeom>
          <a:solidFill>
            <a:schemeClr val="accent1"/>
          </a:solidFill>
          <a:ln w="19050" cap="flat" cmpd="sng" algn="ctr">
            <a:solidFill>
              <a:srgbClr val="F02E00"/>
            </a:solidFill>
            <a:prstDash val="solid"/>
            <a:round/>
            <a:headEnd type="none" w="med" len="med"/>
            <a:tailEnd type="triangle"/>
          </a:ln>
          <a:effectLst/>
        </p:spPr>
      </p:cxnSp>
      <p:cxnSp>
        <p:nvCxnSpPr>
          <p:cNvPr id="44" name="AutoShape 7"/>
          <p:cNvCxnSpPr>
            <a:cxnSpLocks noChangeShapeType="1"/>
            <a:stCxn id="12" idx="1"/>
          </p:cNvCxnSpPr>
          <p:nvPr/>
        </p:nvCxnSpPr>
        <p:spPr bwMode="auto">
          <a:xfrm rot="10800000">
            <a:off x="7605877" y="3148386"/>
            <a:ext cx="117684" cy="718104"/>
          </a:xfrm>
          <a:prstGeom prst="bentConnector2">
            <a:avLst/>
          </a:prstGeom>
          <a:noFill/>
          <a:ln w="19050">
            <a:solidFill>
              <a:srgbClr val="F02E00"/>
            </a:solidFill>
            <a:miter lim="800000"/>
            <a:headEnd type="oval" w="med" len="med"/>
            <a:tailEnd type="none" w="med" len="med"/>
          </a:ln>
          <a:effectLst/>
        </p:spPr>
      </p:cxnSp>
      <p:cxnSp>
        <p:nvCxnSpPr>
          <p:cNvPr id="53" name="Straight Arrow Connector 52"/>
          <p:cNvCxnSpPr/>
          <p:nvPr/>
        </p:nvCxnSpPr>
        <p:spPr bwMode="auto">
          <a:xfrm flipH="1">
            <a:off x="6643405" y="3148385"/>
            <a:ext cx="968822" cy="0"/>
          </a:xfrm>
          <a:prstGeom prst="straightConnector1">
            <a:avLst/>
          </a:prstGeom>
          <a:solidFill>
            <a:schemeClr val="accent1"/>
          </a:solidFill>
          <a:ln w="19050" cap="flat" cmpd="sng" algn="ctr">
            <a:solidFill>
              <a:srgbClr val="F02E00"/>
            </a:solidFill>
            <a:prstDash val="solid"/>
            <a:round/>
            <a:headEnd type="none" w="med" len="med"/>
            <a:tailEnd type="triangle"/>
          </a:ln>
          <a:effectLst/>
        </p:spPr>
      </p:cxnSp>
      <p:sp>
        <p:nvSpPr>
          <p:cNvPr id="12" name="Text Box 6"/>
          <p:cNvSpPr txBox="1">
            <a:spLocks noChangeArrowheads="1"/>
          </p:cNvSpPr>
          <p:nvPr/>
        </p:nvSpPr>
        <p:spPr bwMode="auto">
          <a:xfrm>
            <a:off x="7723561" y="3261053"/>
            <a:ext cx="1824700" cy="1210873"/>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a:solidFill>
                  <a:srgbClr val="FFFFFF"/>
                </a:solidFill>
                <a:latin typeface="Arial Narrow" pitchFamily="34" charset="0"/>
              </a:rPr>
              <a:t>Next / Done / Clear</a:t>
            </a:r>
            <a:br>
              <a:rPr lang="en-US" sz="800" b="1">
                <a:solidFill>
                  <a:srgbClr val="FFFFFF"/>
                </a:solidFill>
                <a:latin typeface="Arial Narrow" pitchFamily="34" charset="0"/>
              </a:rPr>
            </a:br>
            <a:r>
              <a:rPr lang="en-US" sz="800" b="1">
                <a:solidFill>
                  <a:srgbClr val="FFFFFF"/>
                </a:solidFill>
                <a:latin typeface="Arial Narrow" pitchFamily="34" charset="0"/>
              </a:rPr>
              <a:t>C</a:t>
            </a:r>
            <a:r>
              <a:rPr lang="en-US" sz="800">
                <a:solidFill>
                  <a:srgbClr val="FFFFFF"/>
                </a:solidFill>
                <a:latin typeface="Arial Narrow" pitchFamily="34" charset="0"/>
              </a:rPr>
              <a:t>lick </a:t>
            </a:r>
            <a:r>
              <a:rPr lang="en-US" sz="800" b="1">
                <a:solidFill>
                  <a:srgbClr val="FFFFFF"/>
                </a:solidFill>
                <a:latin typeface="Arial Narrow" pitchFamily="34" charset="0"/>
              </a:rPr>
              <a:t>Next</a:t>
            </a:r>
            <a:r>
              <a:rPr lang="en-US" sz="800">
                <a:solidFill>
                  <a:srgbClr val="FFFFFF"/>
                </a:solidFill>
                <a:latin typeface="Arial Narrow" pitchFamily="34" charset="0"/>
              </a:rPr>
              <a:t> to advance when you are done with the current step. The final step will display either </a:t>
            </a:r>
            <a:r>
              <a:rPr lang="en-US" sz="800" b="1">
                <a:solidFill>
                  <a:srgbClr val="FFFFFF"/>
                </a:solidFill>
                <a:latin typeface="Arial Narrow" pitchFamily="34" charset="0"/>
              </a:rPr>
              <a:t>Done</a:t>
            </a:r>
            <a:r>
              <a:rPr lang="en-US" sz="800">
                <a:solidFill>
                  <a:srgbClr val="FFFFFF"/>
                </a:solidFill>
                <a:latin typeface="Arial Narrow" pitchFamily="34" charset="0"/>
              </a:rPr>
              <a:t> or </a:t>
            </a:r>
            <a:r>
              <a:rPr lang="en-US" sz="800" b="1">
                <a:solidFill>
                  <a:srgbClr val="FFFFFF"/>
                </a:solidFill>
                <a:latin typeface="Arial Narrow" pitchFamily="34" charset="0"/>
              </a:rPr>
              <a:t>Clear</a:t>
            </a:r>
            <a:r>
              <a:rPr lang="en-US" sz="800">
                <a:solidFill>
                  <a:srgbClr val="FFFFFF"/>
                </a:solidFill>
                <a:latin typeface="Arial Narrow" pitchFamily="34" charset="0"/>
              </a:rPr>
              <a:t>. Click </a:t>
            </a:r>
            <a:r>
              <a:rPr lang="en-US" sz="800" b="1">
                <a:solidFill>
                  <a:srgbClr val="FFFFFF"/>
                </a:solidFill>
                <a:latin typeface="Arial Narrow" pitchFamily="34" charset="0"/>
              </a:rPr>
              <a:t>Done</a:t>
            </a:r>
            <a:r>
              <a:rPr lang="en-US" sz="800">
                <a:solidFill>
                  <a:srgbClr val="FFFFFF"/>
                </a:solidFill>
                <a:latin typeface="Arial Narrow" pitchFamily="34" charset="0"/>
              </a:rPr>
              <a:t> or </a:t>
            </a:r>
            <a:r>
              <a:rPr lang="en-US" sz="800" b="1">
                <a:solidFill>
                  <a:srgbClr val="FFFFFF"/>
                </a:solidFill>
                <a:latin typeface="Arial Narrow" pitchFamily="34" charset="0"/>
              </a:rPr>
              <a:t>Clear</a:t>
            </a:r>
            <a:r>
              <a:rPr lang="en-US" sz="800">
                <a:solidFill>
                  <a:srgbClr val="FFFFFF"/>
                </a:solidFill>
                <a:latin typeface="Arial Narrow" pitchFamily="34" charset="0"/>
              </a:rPr>
              <a:t> to reset the context and return to the initial step. You can then use the wizard again or move on to another task.</a:t>
            </a:r>
            <a:br>
              <a:rPr lang="en-US" sz="800">
                <a:solidFill>
                  <a:srgbClr val="FFFFFF"/>
                </a:solidFill>
                <a:latin typeface="Arial Narrow" pitchFamily="34" charset="0"/>
              </a:rPr>
            </a:br>
            <a:r>
              <a:rPr lang="en-US" sz="800">
                <a:solidFill>
                  <a:srgbClr val="FFFFFF"/>
                </a:solidFill>
                <a:latin typeface="Arial Narrow" pitchFamily="34" charset="0"/>
              </a:rPr>
              <a:t/>
            </a:r>
            <a:br>
              <a:rPr lang="en-US" sz="800">
                <a:solidFill>
                  <a:srgbClr val="FFFFFF"/>
                </a:solidFill>
                <a:latin typeface="Arial Narrow" pitchFamily="34" charset="0"/>
              </a:rPr>
            </a:br>
            <a:endParaRPr lang="en-US" sz="800" dirty="0">
              <a:solidFill>
                <a:srgbClr val="FFFFFF"/>
              </a:solidFill>
              <a:latin typeface="Arial Narrow" pitchFamily="34" charset="0"/>
            </a:endParaRPr>
          </a:p>
        </p:txBody>
      </p:sp>
      <p:pic>
        <p:nvPicPr>
          <p:cNvPr id="1026" name="Picture 2" descr="C:\Projects_Current\Navigator_Job_Aids\mgr_images\Wizard_Clear_Cropped.png"/>
          <p:cNvPicPr>
            <a:picLocks noChangeAspect="1" noChangeArrowheads="1"/>
          </p:cNvPicPr>
          <p:nvPr/>
        </p:nvPicPr>
        <p:blipFill>
          <a:blip r:embed="rId4" cstate="print"/>
          <a:srcRect/>
          <a:stretch>
            <a:fillRect/>
          </a:stretch>
        </p:blipFill>
        <p:spPr bwMode="auto">
          <a:xfrm rot="600000">
            <a:off x="8675318" y="4295779"/>
            <a:ext cx="1026795" cy="386715"/>
          </a:xfrm>
          <a:prstGeom prst="rect">
            <a:avLst/>
          </a:prstGeom>
          <a:noFill/>
        </p:spPr>
      </p:pic>
      <p:cxnSp>
        <p:nvCxnSpPr>
          <p:cNvPr id="71" name="AutoShape 7"/>
          <p:cNvCxnSpPr>
            <a:cxnSpLocks noChangeShapeType="1"/>
          </p:cNvCxnSpPr>
          <p:nvPr/>
        </p:nvCxnSpPr>
        <p:spPr bwMode="auto">
          <a:xfrm rot="16200000" flipH="1">
            <a:off x="6321753" y="2246603"/>
            <a:ext cx="842282" cy="496912"/>
          </a:xfrm>
          <a:prstGeom prst="bentConnector3">
            <a:avLst>
              <a:gd name="adj1" fmla="val 17582"/>
            </a:avLst>
          </a:prstGeom>
          <a:noFill/>
          <a:ln w="19050">
            <a:solidFill>
              <a:srgbClr val="F02E00"/>
            </a:solidFill>
            <a:miter lim="800000"/>
            <a:headEnd type="oval" w="med" len="med"/>
            <a:tailEnd type="triangle" w="med" len="med"/>
          </a:ln>
          <a:effectLst/>
        </p:spPr>
      </p:cxnSp>
      <p:cxnSp>
        <p:nvCxnSpPr>
          <p:cNvPr id="72" name="Straight Arrow Connector 71"/>
          <p:cNvCxnSpPr/>
          <p:nvPr/>
        </p:nvCxnSpPr>
        <p:spPr bwMode="auto">
          <a:xfrm>
            <a:off x="6493573" y="2192827"/>
            <a:ext cx="0" cy="723371"/>
          </a:xfrm>
          <a:prstGeom prst="straightConnector1">
            <a:avLst/>
          </a:prstGeom>
          <a:solidFill>
            <a:schemeClr val="accent1"/>
          </a:solidFill>
          <a:ln w="19050" cap="flat" cmpd="sng" algn="ctr">
            <a:solidFill>
              <a:srgbClr val="F02E00"/>
            </a:solidFill>
            <a:prstDash val="solid"/>
            <a:round/>
            <a:headEnd type="none" w="med" len="med"/>
            <a:tailEnd type="triangle"/>
          </a:ln>
          <a:effectLst/>
        </p:spPr>
      </p:cxnSp>
      <p:sp>
        <p:nvSpPr>
          <p:cNvPr id="29" name="Text Box 6"/>
          <p:cNvSpPr txBox="1">
            <a:spLocks noChangeArrowheads="1"/>
          </p:cNvSpPr>
          <p:nvPr/>
        </p:nvSpPr>
        <p:spPr bwMode="auto">
          <a:xfrm>
            <a:off x="5499913" y="1109176"/>
            <a:ext cx="1844945" cy="964651"/>
          </a:xfrm>
          <a:prstGeom prst="rect">
            <a:avLst/>
          </a:prstGeom>
          <a:solidFill>
            <a:srgbClr val="5191CD"/>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lvl="0" algn="l"/>
            <a:r>
              <a:rPr lang="en-US" sz="800" b="1">
                <a:solidFill>
                  <a:srgbClr val="FFFFFF"/>
                </a:solidFill>
                <a:latin typeface="Arial Narrow" pitchFamily="34" charset="0"/>
              </a:rPr>
              <a:t>Maximize / Restore</a:t>
            </a:r>
            <a:br>
              <a:rPr lang="en-US" sz="800" b="1">
                <a:solidFill>
                  <a:srgbClr val="FFFFFF"/>
                </a:solidFill>
                <a:latin typeface="Arial Narrow" pitchFamily="34" charset="0"/>
              </a:rPr>
            </a:br>
            <a:r>
              <a:rPr lang="en-US" sz="800">
                <a:solidFill>
                  <a:srgbClr val="FFFFFF"/>
                </a:solidFill>
                <a:latin typeface="Arial Narrow" pitchFamily="34" charset="0"/>
              </a:rPr>
              <a:t>It is recommended that you increase your work area when using a wizard. Do this by clicking the </a:t>
            </a:r>
            <a:r>
              <a:rPr lang="en-US" sz="800" b="1">
                <a:solidFill>
                  <a:srgbClr val="FFFFFF"/>
                </a:solidFill>
                <a:latin typeface="Arial Narrow" pitchFamily="34" charset="0"/>
              </a:rPr>
              <a:t>Maximize/Restore</a:t>
            </a:r>
            <a:r>
              <a:rPr lang="en-US" sz="800">
                <a:solidFill>
                  <a:srgbClr val="FFFFFF"/>
                </a:solidFill>
                <a:latin typeface="Arial Narrow" pitchFamily="34" charset="0"/>
              </a:rPr>
              <a:t> icon in the widget, or opening the wizard in its own workspace (as in this example). Closing the </a:t>
            </a:r>
            <a:r>
              <a:rPr lang="en-US" sz="800" b="1">
                <a:solidFill>
                  <a:srgbClr val="FFFFFF"/>
                </a:solidFill>
                <a:latin typeface="Arial Narrow" pitchFamily="34" charset="0"/>
              </a:rPr>
              <a:t>Related Items </a:t>
            </a:r>
            <a:r>
              <a:rPr lang="en-US" sz="800">
                <a:solidFill>
                  <a:srgbClr val="FFFFFF"/>
                </a:solidFill>
                <a:latin typeface="Arial Narrow" pitchFamily="34" charset="0"/>
              </a:rPr>
              <a:t>pane is also recommended.</a:t>
            </a:r>
          </a:p>
        </p:txBody>
      </p:sp>
      <p:sp>
        <p:nvSpPr>
          <p:cNvPr id="25" name="Text Box 4"/>
          <p:cNvSpPr txBox="1">
            <a:spLocks noChangeArrowheads="1"/>
          </p:cNvSpPr>
          <p:nvPr/>
        </p:nvSpPr>
        <p:spPr bwMode="ltGray">
          <a:xfrm>
            <a:off x="160021" y="7426325"/>
            <a:ext cx="9684068" cy="215444"/>
          </a:xfrm>
          <a:prstGeom prst="rect">
            <a:avLst/>
          </a:prstGeom>
          <a:noFill/>
          <a:ln w="9525">
            <a:noFill/>
            <a:miter lim="800000"/>
            <a:headEnd type="none" w="sm" len="sm"/>
            <a:tailEnd/>
          </a:ln>
          <a:effectLst/>
        </p:spPr>
        <p:txBody>
          <a:bodyPr wrap="square">
            <a:spAutoFit/>
          </a:bodyPr>
          <a:lstStyle/>
          <a:p>
            <a:pPr algn="r">
              <a:spcBef>
                <a:spcPct val="50000"/>
              </a:spcBef>
              <a:tabLst>
                <a:tab pos="1600200" algn="l"/>
                <a:tab pos="4171950" algn="l"/>
                <a:tab pos="4286250" algn="l"/>
                <a:tab pos="9372600" algn="l"/>
              </a:tabLst>
            </a:pPr>
            <a:r>
              <a:rPr lang="en-US" sz="800" dirty="0"/>
              <a:t>	© 2016, Kronos Incorporated or a related company.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453" y="2694700"/>
            <a:ext cx="5770245" cy="3194685"/>
          </a:xfrm>
          <a:prstGeom prst="rect">
            <a:avLst/>
          </a:prstGeom>
          <a:ln w="3175">
            <a:solidFill>
              <a:schemeClr val="tx1"/>
            </a:solidFill>
            <a:prstDash val="sysDot"/>
          </a:ln>
          <a:effectLst>
            <a:outerShdw blurRad="50800" dist="38100" dir="2700000" algn="tl" rotWithShape="0">
              <a:prstClr val="black">
                <a:alpha val="40000"/>
              </a:prstClr>
            </a:outerShdw>
          </a:effectLst>
        </p:spPr>
      </p:pic>
      <p:grpSp>
        <p:nvGrpSpPr>
          <p:cNvPr id="33" name="Group 32"/>
          <p:cNvGrpSpPr/>
          <p:nvPr/>
        </p:nvGrpSpPr>
        <p:grpSpPr>
          <a:xfrm>
            <a:off x="414704" y="1104870"/>
            <a:ext cx="2292439" cy="1404298"/>
            <a:chOff x="414704" y="1112490"/>
            <a:chExt cx="2292439" cy="1404298"/>
          </a:xfrm>
        </p:grpSpPr>
        <p:sp>
          <p:nvSpPr>
            <p:cNvPr id="96" name="Text Box 6"/>
            <p:cNvSpPr txBox="1">
              <a:spLocks noChangeArrowheads="1"/>
            </p:cNvSpPr>
            <p:nvPr/>
          </p:nvSpPr>
          <p:spPr bwMode="auto">
            <a:xfrm>
              <a:off x="414704" y="1398248"/>
              <a:ext cx="2292439" cy="1118540"/>
            </a:xfrm>
            <a:prstGeom prst="rect">
              <a:avLst/>
            </a:prstGeom>
            <a:solidFill>
              <a:srgbClr val="F2D490"/>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r>
                <a:rPr lang="en-US" sz="1100" dirty="0">
                  <a:solidFill>
                    <a:schemeClr val="bg2">
                      <a:lumMod val="25000"/>
                    </a:schemeClr>
                  </a:solidFill>
                  <a:latin typeface="Arial Narrow" pitchFamily="34" charset="0"/>
                </a:rPr>
                <a:t>While Genies can be presented individually in their own widget, you may also have a </a:t>
              </a:r>
              <a:r>
                <a:rPr lang="en-US" sz="1100" b="1" dirty="0">
                  <a:solidFill>
                    <a:schemeClr val="bg2">
                      <a:lumMod val="25000"/>
                    </a:schemeClr>
                  </a:solidFill>
                  <a:latin typeface="Arial Narrow" pitchFamily="34" charset="0"/>
                </a:rPr>
                <a:t>Genies</a:t>
              </a:r>
              <a:r>
                <a:rPr lang="en-US" sz="1100" dirty="0">
                  <a:solidFill>
                    <a:schemeClr val="bg2">
                      <a:lumMod val="25000"/>
                    </a:schemeClr>
                  </a:solidFill>
                  <a:latin typeface="Arial Narrow" pitchFamily="34" charset="0"/>
                </a:rPr>
                <a:t> widget containing multiple Genies. If you can’t find a particular Genie in your Navigator, it might be located in the Genie selector.</a:t>
              </a:r>
            </a:p>
          </p:txBody>
        </p:sp>
        <p:sp>
          <p:nvSpPr>
            <p:cNvPr id="97" name="Text Box 6"/>
            <p:cNvSpPr txBox="1">
              <a:spLocks noChangeArrowheads="1"/>
            </p:cNvSpPr>
            <p:nvPr/>
          </p:nvSpPr>
          <p:spPr bwMode="auto">
            <a:xfrm>
              <a:off x="414704" y="1112498"/>
              <a:ext cx="2292439" cy="287543"/>
            </a:xfrm>
            <a:prstGeom prst="rect">
              <a:avLst/>
            </a:prstGeom>
            <a:solidFill>
              <a:srgbClr val="F2A51E"/>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defTabSz="1019175">
                <a:spcBef>
                  <a:spcPct val="50000"/>
                </a:spcBef>
              </a:pPr>
              <a:r>
                <a:rPr lang="en-US" sz="1200" b="1" dirty="0">
                  <a:solidFill>
                    <a:srgbClr val="FFFFFF"/>
                  </a:solidFill>
                  <a:latin typeface="Arial Narrow" pitchFamily="34" charset="0"/>
                </a:rPr>
                <a:t>Where are my Genies?</a:t>
              </a:r>
            </a:p>
          </p:txBody>
        </p:sp>
        <p:cxnSp>
          <p:nvCxnSpPr>
            <p:cNvPr id="98" name="Straight Connector 97"/>
            <p:cNvCxnSpPr/>
            <p:nvPr/>
          </p:nvCxnSpPr>
          <p:spPr bwMode="auto">
            <a:xfrm>
              <a:off x="414704" y="2510379"/>
              <a:ext cx="2292439" cy="302"/>
            </a:xfrm>
            <a:prstGeom prst="line">
              <a:avLst/>
            </a:prstGeom>
            <a:solidFill>
              <a:schemeClr val="accent1"/>
            </a:solidFill>
            <a:ln w="9525" cap="flat" cmpd="sng" algn="ctr">
              <a:solidFill>
                <a:srgbClr val="68696C"/>
              </a:solidFill>
              <a:prstDash val="solid"/>
              <a:round/>
              <a:headEnd type="none" w="sm" len="sm"/>
              <a:tailEnd type="none" w="med" len="med"/>
            </a:ln>
            <a:effectLst/>
          </p:spPr>
        </p:cxnSp>
        <p:cxnSp>
          <p:nvCxnSpPr>
            <p:cNvPr id="99" name="Straight Connector 98"/>
            <p:cNvCxnSpPr/>
            <p:nvPr/>
          </p:nvCxnSpPr>
          <p:spPr bwMode="auto">
            <a:xfrm>
              <a:off x="414704" y="1112490"/>
              <a:ext cx="2292439" cy="207"/>
            </a:xfrm>
            <a:prstGeom prst="line">
              <a:avLst/>
            </a:prstGeom>
            <a:solidFill>
              <a:schemeClr val="accent1"/>
            </a:solidFill>
            <a:ln w="9525" cap="flat" cmpd="sng" algn="ctr">
              <a:solidFill>
                <a:srgbClr val="68696C"/>
              </a:solidFill>
              <a:prstDash val="solid"/>
              <a:round/>
              <a:headEnd type="none" w="sm" len="sm"/>
              <a:tailEnd type="none" w="med" len="med"/>
            </a:ln>
            <a:effectLst/>
          </p:spPr>
        </p:cxnSp>
      </p:grpSp>
      <p:sp>
        <p:nvSpPr>
          <p:cNvPr id="2" name="Title 1"/>
          <p:cNvSpPr>
            <a:spLocks noGrp="1"/>
          </p:cNvSpPr>
          <p:nvPr>
            <p:ph type="title"/>
          </p:nvPr>
        </p:nvSpPr>
        <p:spPr/>
        <p:txBody>
          <a:bodyPr/>
          <a:lstStyle/>
          <a:p>
            <a:r>
              <a:rPr lang="en-US" dirty="0"/>
              <a:t>Manager Navigator Job Aid</a:t>
            </a:r>
          </a:p>
        </p:txBody>
      </p:sp>
      <p:sp>
        <p:nvSpPr>
          <p:cNvPr id="3" name="Content Placeholder 2"/>
          <p:cNvSpPr>
            <a:spLocks noGrp="1"/>
          </p:cNvSpPr>
          <p:nvPr>
            <p:ph idx="1"/>
          </p:nvPr>
        </p:nvSpPr>
        <p:spPr/>
        <p:txBody>
          <a:bodyPr/>
          <a:lstStyle/>
          <a:p>
            <a:r>
              <a:rPr lang="en-US" dirty="0"/>
              <a:t>Using a Workforce Genie</a:t>
            </a:r>
          </a:p>
        </p:txBody>
      </p:sp>
      <p:grpSp>
        <p:nvGrpSpPr>
          <p:cNvPr id="41" name="Group 40"/>
          <p:cNvGrpSpPr/>
          <p:nvPr/>
        </p:nvGrpSpPr>
        <p:grpSpPr>
          <a:xfrm>
            <a:off x="8064024" y="5800528"/>
            <a:ext cx="1722885" cy="1573567"/>
            <a:chOff x="8064024" y="5800528"/>
            <a:chExt cx="1722885" cy="1573567"/>
          </a:xfrm>
        </p:grpSpPr>
        <p:sp>
          <p:nvSpPr>
            <p:cNvPr id="45" name="Text Box 6"/>
            <p:cNvSpPr txBox="1">
              <a:spLocks noChangeArrowheads="1"/>
            </p:cNvSpPr>
            <p:nvPr/>
          </p:nvSpPr>
          <p:spPr bwMode="auto">
            <a:xfrm>
              <a:off x="8064025" y="6086278"/>
              <a:ext cx="1722884" cy="1287817"/>
            </a:xfrm>
            <a:prstGeom prst="rect">
              <a:avLst/>
            </a:prstGeom>
            <a:solidFill>
              <a:srgbClr val="F2D490"/>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r>
                <a:rPr lang="en-US" sz="1100" dirty="0">
                  <a:solidFill>
                    <a:schemeClr val="bg2">
                      <a:lumMod val="25000"/>
                    </a:schemeClr>
                  </a:solidFill>
                  <a:latin typeface="Arial Narrow" pitchFamily="34" charset="0"/>
                </a:rPr>
                <a:t>When you take action in a genie, it is immediately saved to the database; you do not manually make a save. You can view the Group Edit Results widget to verify that your edits were successful.</a:t>
              </a:r>
            </a:p>
          </p:txBody>
        </p:sp>
        <p:sp>
          <p:nvSpPr>
            <p:cNvPr id="46" name="Text Box 6"/>
            <p:cNvSpPr txBox="1">
              <a:spLocks noChangeArrowheads="1"/>
            </p:cNvSpPr>
            <p:nvPr/>
          </p:nvSpPr>
          <p:spPr bwMode="auto">
            <a:xfrm>
              <a:off x="8064025" y="5800528"/>
              <a:ext cx="1722884" cy="287543"/>
            </a:xfrm>
            <a:prstGeom prst="rect">
              <a:avLst/>
            </a:prstGeom>
            <a:solidFill>
              <a:srgbClr val="F2A51E"/>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defTabSz="1019175">
                <a:spcBef>
                  <a:spcPct val="50000"/>
                </a:spcBef>
              </a:pPr>
              <a:r>
                <a:rPr lang="en-US" sz="1200" b="1" dirty="0">
                  <a:solidFill>
                    <a:srgbClr val="FFFFFF"/>
                  </a:solidFill>
                  <a:latin typeface="Arial Narrow" pitchFamily="34" charset="0"/>
                </a:rPr>
                <a:t>How do I save my edits?</a:t>
              </a:r>
            </a:p>
          </p:txBody>
        </p:sp>
        <p:cxnSp>
          <p:nvCxnSpPr>
            <p:cNvPr id="51" name="Straight Connector 50"/>
            <p:cNvCxnSpPr/>
            <p:nvPr/>
          </p:nvCxnSpPr>
          <p:spPr bwMode="auto">
            <a:xfrm>
              <a:off x="8064024" y="7366068"/>
              <a:ext cx="1722884" cy="7"/>
            </a:xfrm>
            <a:prstGeom prst="line">
              <a:avLst/>
            </a:prstGeom>
            <a:solidFill>
              <a:schemeClr val="accent1"/>
            </a:solidFill>
            <a:ln w="9525" cap="flat" cmpd="sng" algn="ctr">
              <a:solidFill>
                <a:srgbClr val="68696C"/>
              </a:solidFill>
              <a:prstDash val="solid"/>
              <a:round/>
              <a:headEnd type="none" w="sm" len="sm"/>
              <a:tailEnd type="none" w="med" len="med"/>
            </a:ln>
            <a:effectLst/>
          </p:spPr>
        </p:cxnSp>
        <p:cxnSp>
          <p:nvCxnSpPr>
            <p:cNvPr id="54" name="Straight Connector 53"/>
            <p:cNvCxnSpPr/>
            <p:nvPr/>
          </p:nvCxnSpPr>
          <p:spPr bwMode="auto">
            <a:xfrm>
              <a:off x="8064024" y="5800533"/>
              <a:ext cx="1722884" cy="5"/>
            </a:xfrm>
            <a:prstGeom prst="line">
              <a:avLst/>
            </a:prstGeom>
            <a:solidFill>
              <a:schemeClr val="accent1"/>
            </a:solidFill>
            <a:ln w="9525" cap="flat" cmpd="sng" algn="ctr">
              <a:solidFill>
                <a:srgbClr val="68696C"/>
              </a:solidFill>
              <a:prstDash val="solid"/>
              <a:round/>
              <a:headEnd type="none" w="sm" len="sm"/>
              <a:tailEnd type="none" w="med" len="med"/>
            </a:ln>
            <a:effectLst/>
          </p:spPr>
        </p:cxnSp>
      </p:grpSp>
      <p:cxnSp>
        <p:nvCxnSpPr>
          <p:cNvPr id="57" name="Straight Arrow Connector 56"/>
          <p:cNvCxnSpPr/>
          <p:nvPr/>
        </p:nvCxnSpPr>
        <p:spPr bwMode="auto">
          <a:xfrm>
            <a:off x="1824421" y="2941566"/>
            <a:ext cx="260978" cy="0"/>
          </a:xfrm>
          <a:prstGeom prst="straightConnector1">
            <a:avLst/>
          </a:prstGeom>
          <a:solidFill>
            <a:schemeClr val="accent1"/>
          </a:solidFill>
          <a:ln w="19050" cap="flat" cmpd="sng" algn="ctr">
            <a:solidFill>
              <a:srgbClr val="F02E00"/>
            </a:solidFill>
            <a:prstDash val="solid"/>
            <a:round/>
            <a:headEnd type="oval" w="med" len="med"/>
            <a:tailEnd type="triangle"/>
          </a:ln>
          <a:effectLst>
            <a:outerShdw dist="12700" dir="2700000" algn="tl" rotWithShape="0">
              <a:srgbClr val="FFFFFF">
                <a:alpha val="50000"/>
              </a:srgbClr>
            </a:outerShdw>
          </a:effectLst>
        </p:spPr>
      </p:cxnSp>
      <p:cxnSp>
        <p:nvCxnSpPr>
          <p:cNvPr id="62" name="Straight Arrow Connector 61"/>
          <p:cNvCxnSpPr/>
          <p:nvPr/>
        </p:nvCxnSpPr>
        <p:spPr bwMode="auto">
          <a:xfrm>
            <a:off x="3819997" y="2070843"/>
            <a:ext cx="0" cy="1396257"/>
          </a:xfrm>
          <a:prstGeom prst="straightConnector1">
            <a:avLst/>
          </a:prstGeom>
          <a:solidFill>
            <a:schemeClr val="accent1"/>
          </a:solidFill>
          <a:ln w="19050" cap="flat" cmpd="sng" algn="ctr">
            <a:solidFill>
              <a:srgbClr val="F02E00"/>
            </a:solidFill>
            <a:prstDash val="solid"/>
            <a:round/>
            <a:headEnd type="oval" w="med" len="med"/>
            <a:tailEnd type="triangle"/>
          </a:ln>
          <a:effectLst>
            <a:outerShdw dist="12700" dir="2700000" algn="tl" rotWithShape="0">
              <a:srgbClr val="FFFFFF">
                <a:alpha val="50000"/>
              </a:srgbClr>
            </a:outerShdw>
          </a:effectLst>
        </p:spPr>
      </p:cxnSp>
      <p:cxnSp>
        <p:nvCxnSpPr>
          <p:cNvPr id="63" name="Straight Arrow Connector 62"/>
          <p:cNvCxnSpPr/>
          <p:nvPr/>
        </p:nvCxnSpPr>
        <p:spPr bwMode="auto">
          <a:xfrm>
            <a:off x="7161674" y="2081541"/>
            <a:ext cx="0" cy="806439"/>
          </a:xfrm>
          <a:prstGeom prst="straightConnector1">
            <a:avLst/>
          </a:prstGeom>
          <a:solidFill>
            <a:schemeClr val="accent1"/>
          </a:solidFill>
          <a:ln w="19050" cap="flat" cmpd="sng" algn="ctr">
            <a:solidFill>
              <a:srgbClr val="F02E00"/>
            </a:solidFill>
            <a:prstDash val="solid"/>
            <a:round/>
            <a:headEnd type="oval" w="med" len="med"/>
            <a:tailEnd type="triangle"/>
          </a:ln>
          <a:effectLst>
            <a:outerShdw dist="12700" dir="2700000" algn="tl" rotWithShape="0">
              <a:srgbClr val="FFFFFF">
                <a:alpha val="50000"/>
              </a:srgbClr>
            </a:outerShdw>
          </a:effectLst>
        </p:spPr>
      </p:cxnSp>
      <p:cxnSp>
        <p:nvCxnSpPr>
          <p:cNvPr id="64" name="Straight Arrow Connector 63"/>
          <p:cNvCxnSpPr/>
          <p:nvPr/>
        </p:nvCxnSpPr>
        <p:spPr bwMode="auto">
          <a:xfrm flipH="1">
            <a:off x="7165901" y="3425647"/>
            <a:ext cx="964640" cy="0"/>
          </a:xfrm>
          <a:prstGeom prst="straightConnector1">
            <a:avLst/>
          </a:prstGeom>
          <a:solidFill>
            <a:schemeClr val="accent1"/>
          </a:solidFill>
          <a:ln w="19050" cap="flat" cmpd="sng" algn="ctr">
            <a:solidFill>
              <a:srgbClr val="F02E00"/>
            </a:solidFill>
            <a:prstDash val="solid"/>
            <a:round/>
            <a:headEnd type="oval" w="med" len="med"/>
            <a:tailEnd type="none"/>
          </a:ln>
          <a:effectLst>
            <a:outerShdw dist="12700" dir="2700000" algn="tl" rotWithShape="0">
              <a:srgbClr val="FFFFFF">
                <a:alpha val="50000"/>
              </a:srgbClr>
            </a:outerShdw>
          </a:effectLst>
        </p:spPr>
      </p:cxnSp>
      <p:cxnSp>
        <p:nvCxnSpPr>
          <p:cNvPr id="66" name="Straight Arrow Connector 65"/>
          <p:cNvCxnSpPr/>
          <p:nvPr/>
        </p:nvCxnSpPr>
        <p:spPr bwMode="auto">
          <a:xfrm flipV="1">
            <a:off x="7177068" y="3298825"/>
            <a:ext cx="0" cy="126822"/>
          </a:xfrm>
          <a:prstGeom prst="straightConnector1">
            <a:avLst/>
          </a:prstGeom>
          <a:solidFill>
            <a:schemeClr val="accent1"/>
          </a:solidFill>
          <a:ln w="19050" cap="flat" cmpd="sng" algn="ctr">
            <a:solidFill>
              <a:srgbClr val="F02E00"/>
            </a:solidFill>
            <a:prstDash val="solid"/>
            <a:round/>
            <a:headEnd type="none" w="med" len="med"/>
            <a:tailEnd type="triangle"/>
          </a:ln>
          <a:effectLst/>
        </p:spPr>
      </p:cxnSp>
      <p:cxnSp>
        <p:nvCxnSpPr>
          <p:cNvPr id="67" name="Straight Arrow Connector 66"/>
          <p:cNvCxnSpPr/>
          <p:nvPr/>
        </p:nvCxnSpPr>
        <p:spPr bwMode="auto">
          <a:xfrm flipH="1">
            <a:off x="6818291" y="4121475"/>
            <a:ext cx="1312247" cy="0"/>
          </a:xfrm>
          <a:prstGeom prst="straightConnector1">
            <a:avLst/>
          </a:prstGeom>
          <a:solidFill>
            <a:schemeClr val="accent1"/>
          </a:solidFill>
          <a:ln w="19050" cap="flat" cmpd="sng" algn="ctr">
            <a:solidFill>
              <a:srgbClr val="F02E00"/>
            </a:solidFill>
            <a:prstDash val="solid"/>
            <a:round/>
            <a:headEnd type="oval" w="med" len="med"/>
            <a:tailEnd type="none"/>
          </a:ln>
          <a:effectLst>
            <a:outerShdw dist="12700" dir="2700000" algn="tl" rotWithShape="0">
              <a:srgbClr val="FFFFFF">
                <a:alpha val="50000"/>
              </a:srgbClr>
            </a:outerShdw>
          </a:effectLst>
        </p:spPr>
      </p:cxnSp>
      <p:cxnSp>
        <p:nvCxnSpPr>
          <p:cNvPr id="68" name="Straight Arrow Connector 67"/>
          <p:cNvCxnSpPr/>
          <p:nvPr/>
        </p:nvCxnSpPr>
        <p:spPr bwMode="auto">
          <a:xfrm flipV="1">
            <a:off x="6818291" y="3324225"/>
            <a:ext cx="0" cy="805191"/>
          </a:xfrm>
          <a:prstGeom prst="straightConnector1">
            <a:avLst/>
          </a:prstGeom>
          <a:solidFill>
            <a:schemeClr val="accent1"/>
          </a:solidFill>
          <a:ln w="19050" cap="flat" cmpd="sng" algn="ctr">
            <a:solidFill>
              <a:srgbClr val="F02E00"/>
            </a:solidFill>
            <a:prstDash val="solid"/>
            <a:round/>
            <a:headEnd type="none" w="med" len="med"/>
            <a:tailEnd type="triangle"/>
          </a:ln>
          <a:effectLst/>
        </p:spPr>
      </p:cxnSp>
      <p:cxnSp>
        <p:nvCxnSpPr>
          <p:cNvPr id="69" name="Straight Arrow Connector 68"/>
          <p:cNvCxnSpPr/>
          <p:nvPr/>
        </p:nvCxnSpPr>
        <p:spPr bwMode="auto">
          <a:xfrm flipH="1">
            <a:off x="6651625" y="5223794"/>
            <a:ext cx="1478914" cy="0"/>
          </a:xfrm>
          <a:prstGeom prst="straightConnector1">
            <a:avLst/>
          </a:prstGeom>
          <a:solidFill>
            <a:schemeClr val="accent1"/>
          </a:solidFill>
          <a:ln w="19050" cap="flat" cmpd="sng" algn="ctr">
            <a:solidFill>
              <a:srgbClr val="F04E29"/>
            </a:solidFill>
            <a:prstDash val="solid"/>
            <a:round/>
            <a:headEnd type="oval" w="med" len="med"/>
            <a:tailEnd type="triangle"/>
          </a:ln>
          <a:effectLst>
            <a:outerShdw dist="12700" dir="2700000" algn="tl" rotWithShape="0">
              <a:srgbClr val="FFFFFF">
                <a:alpha val="50000"/>
              </a:srgbClr>
            </a:outerShdw>
          </a:effectLst>
        </p:spPr>
      </p:cxnSp>
      <p:cxnSp>
        <p:nvCxnSpPr>
          <p:cNvPr id="72" name="Straight Arrow Connector 71"/>
          <p:cNvCxnSpPr/>
          <p:nvPr/>
        </p:nvCxnSpPr>
        <p:spPr bwMode="auto">
          <a:xfrm>
            <a:off x="1818069" y="3979609"/>
            <a:ext cx="136841" cy="0"/>
          </a:xfrm>
          <a:prstGeom prst="straightConnector1">
            <a:avLst/>
          </a:prstGeom>
          <a:solidFill>
            <a:schemeClr val="accent1"/>
          </a:solidFill>
          <a:ln w="19050" cap="flat" cmpd="sng" algn="ctr">
            <a:solidFill>
              <a:srgbClr val="F02E00"/>
            </a:solidFill>
            <a:prstDash val="solid"/>
            <a:round/>
            <a:headEnd type="oval" w="med" len="med"/>
            <a:tailEnd type="none"/>
          </a:ln>
          <a:effectLst/>
        </p:spPr>
      </p:cxnSp>
      <p:cxnSp>
        <p:nvCxnSpPr>
          <p:cNvPr id="73" name="Straight Arrow Connector 72"/>
          <p:cNvCxnSpPr/>
          <p:nvPr/>
        </p:nvCxnSpPr>
        <p:spPr bwMode="auto">
          <a:xfrm>
            <a:off x="1954910" y="3158293"/>
            <a:ext cx="243435" cy="0"/>
          </a:xfrm>
          <a:prstGeom prst="straightConnector1">
            <a:avLst/>
          </a:prstGeom>
          <a:solidFill>
            <a:schemeClr val="accent1"/>
          </a:solidFill>
          <a:ln w="19050" cap="flat" cmpd="sng" algn="ctr">
            <a:solidFill>
              <a:srgbClr val="F02E00"/>
            </a:solidFill>
            <a:prstDash val="solid"/>
            <a:round/>
            <a:headEnd type="none" w="med" len="med"/>
            <a:tailEnd type="triangle"/>
          </a:ln>
          <a:effectLst>
            <a:outerShdw dist="12700" dir="2700000" algn="tl" rotWithShape="0">
              <a:srgbClr val="FFFFFF">
                <a:alpha val="50000"/>
              </a:srgbClr>
            </a:outerShdw>
          </a:effectLst>
        </p:spPr>
      </p:cxnSp>
      <p:cxnSp>
        <p:nvCxnSpPr>
          <p:cNvPr id="76" name="Straight Arrow Connector 75"/>
          <p:cNvCxnSpPr/>
          <p:nvPr/>
        </p:nvCxnSpPr>
        <p:spPr bwMode="auto">
          <a:xfrm>
            <a:off x="1954910" y="3149184"/>
            <a:ext cx="0" cy="836775"/>
          </a:xfrm>
          <a:prstGeom prst="straightConnector1">
            <a:avLst/>
          </a:prstGeom>
          <a:solidFill>
            <a:schemeClr val="accent1"/>
          </a:solidFill>
          <a:ln w="19050" cap="flat" cmpd="sng" algn="ctr">
            <a:solidFill>
              <a:srgbClr val="F02E00"/>
            </a:solidFill>
            <a:prstDash val="solid"/>
            <a:round/>
            <a:headEnd type="none" w="med" len="med"/>
            <a:tailEnd type="none"/>
          </a:ln>
          <a:effectLst/>
        </p:spPr>
      </p:cxnSp>
      <p:cxnSp>
        <p:nvCxnSpPr>
          <p:cNvPr id="80" name="Straight Arrow Connector 79"/>
          <p:cNvCxnSpPr/>
          <p:nvPr/>
        </p:nvCxnSpPr>
        <p:spPr bwMode="auto">
          <a:xfrm>
            <a:off x="1830771" y="5071361"/>
            <a:ext cx="849146" cy="0"/>
          </a:xfrm>
          <a:prstGeom prst="straightConnector1">
            <a:avLst/>
          </a:prstGeom>
          <a:solidFill>
            <a:schemeClr val="accent1"/>
          </a:solidFill>
          <a:ln w="19050" cap="flat" cmpd="sng" algn="ctr">
            <a:solidFill>
              <a:srgbClr val="F02E00"/>
            </a:solidFill>
            <a:prstDash val="solid"/>
            <a:round/>
            <a:headEnd type="oval" w="med" len="med"/>
            <a:tailEnd type="none"/>
          </a:ln>
          <a:effectLst>
            <a:outerShdw dist="12700" dir="2700000" algn="tl" rotWithShape="0">
              <a:srgbClr val="FFFFFF">
                <a:alpha val="50000"/>
              </a:srgbClr>
            </a:outerShdw>
          </a:effectLst>
        </p:spPr>
      </p:cxnSp>
      <p:cxnSp>
        <p:nvCxnSpPr>
          <p:cNvPr id="82" name="Straight Arrow Connector 81"/>
          <p:cNvCxnSpPr/>
          <p:nvPr/>
        </p:nvCxnSpPr>
        <p:spPr bwMode="auto">
          <a:xfrm flipV="1">
            <a:off x="2673528" y="3409772"/>
            <a:ext cx="0" cy="1667941"/>
          </a:xfrm>
          <a:prstGeom prst="straightConnector1">
            <a:avLst/>
          </a:prstGeom>
          <a:solidFill>
            <a:schemeClr val="accent1"/>
          </a:solidFill>
          <a:ln w="19050" cap="flat" cmpd="sng" algn="ctr">
            <a:solidFill>
              <a:srgbClr val="F02E00"/>
            </a:solidFill>
            <a:prstDash val="solid"/>
            <a:round/>
            <a:headEnd type="none" w="med" len="med"/>
            <a:tailEnd type="triangle"/>
          </a:ln>
          <a:effectLst>
            <a:outerShdw dist="12700" dir="2700000" algn="tl" rotWithShape="0">
              <a:srgbClr val="FFFFFF">
                <a:alpha val="50000"/>
              </a:srgbClr>
            </a:outerShdw>
          </a:effectLst>
        </p:spPr>
      </p:cxnSp>
      <p:cxnSp>
        <p:nvCxnSpPr>
          <p:cNvPr id="85" name="Straight Arrow Connector 84"/>
          <p:cNvCxnSpPr/>
          <p:nvPr/>
        </p:nvCxnSpPr>
        <p:spPr bwMode="auto">
          <a:xfrm>
            <a:off x="1824421" y="6490453"/>
            <a:ext cx="1231972" cy="0"/>
          </a:xfrm>
          <a:prstGeom prst="straightConnector1">
            <a:avLst/>
          </a:prstGeom>
          <a:solidFill>
            <a:schemeClr val="accent1"/>
          </a:solidFill>
          <a:ln w="19050" cap="flat" cmpd="sng" algn="ctr">
            <a:solidFill>
              <a:srgbClr val="F02E00"/>
            </a:solidFill>
            <a:prstDash val="solid"/>
            <a:round/>
            <a:headEnd type="oval" w="med" len="med"/>
            <a:tailEnd type="none"/>
          </a:ln>
          <a:effectLst/>
        </p:spPr>
      </p:cxnSp>
      <p:cxnSp>
        <p:nvCxnSpPr>
          <p:cNvPr id="86" name="Straight Arrow Connector 85"/>
          <p:cNvCxnSpPr/>
          <p:nvPr/>
        </p:nvCxnSpPr>
        <p:spPr bwMode="auto">
          <a:xfrm flipV="1">
            <a:off x="3056393" y="3321050"/>
            <a:ext cx="0" cy="3175752"/>
          </a:xfrm>
          <a:prstGeom prst="straightConnector1">
            <a:avLst/>
          </a:prstGeom>
          <a:solidFill>
            <a:schemeClr val="accent1"/>
          </a:solidFill>
          <a:ln w="19050" cap="flat" cmpd="sng" algn="ctr">
            <a:solidFill>
              <a:srgbClr val="F02E00"/>
            </a:solidFill>
            <a:prstDash val="solid"/>
            <a:round/>
            <a:headEnd type="none" w="med" len="med"/>
            <a:tailEnd type="triangle"/>
          </a:ln>
          <a:effectLst>
            <a:outerShdw dist="12700" dir="2700000" algn="tl" rotWithShape="0">
              <a:srgbClr val="FFFFFF">
                <a:alpha val="50000"/>
              </a:srgbClr>
            </a:outerShdw>
          </a:effectLst>
        </p:spPr>
      </p:cxnSp>
      <p:cxnSp>
        <p:nvCxnSpPr>
          <p:cNvPr id="89" name="Straight Arrow Connector 88"/>
          <p:cNvCxnSpPr/>
          <p:nvPr/>
        </p:nvCxnSpPr>
        <p:spPr bwMode="auto">
          <a:xfrm flipH="1">
            <a:off x="7997508" y="2179101"/>
            <a:ext cx="133032" cy="0"/>
          </a:xfrm>
          <a:prstGeom prst="straightConnector1">
            <a:avLst/>
          </a:prstGeom>
          <a:solidFill>
            <a:schemeClr val="accent1"/>
          </a:solidFill>
          <a:ln w="19050" cap="flat" cmpd="sng" algn="ctr">
            <a:solidFill>
              <a:srgbClr val="F02E00"/>
            </a:solidFill>
            <a:prstDash val="solid"/>
            <a:round/>
            <a:headEnd type="oval" w="med" len="med"/>
            <a:tailEnd type="none"/>
          </a:ln>
          <a:effectLst/>
        </p:spPr>
      </p:cxnSp>
      <p:cxnSp>
        <p:nvCxnSpPr>
          <p:cNvPr id="90" name="Straight Arrow Connector 89"/>
          <p:cNvCxnSpPr/>
          <p:nvPr/>
        </p:nvCxnSpPr>
        <p:spPr bwMode="auto">
          <a:xfrm flipH="1">
            <a:off x="7737475" y="3151505"/>
            <a:ext cx="269875" cy="0"/>
          </a:xfrm>
          <a:prstGeom prst="straightConnector1">
            <a:avLst/>
          </a:prstGeom>
          <a:solidFill>
            <a:schemeClr val="accent1"/>
          </a:solidFill>
          <a:ln w="19050" cap="flat" cmpd="sng" algn="ctr">
            <a:solidFill>
              <a:srgbClr val="F02E00"/>
            </a:solidFill>
            <a:prstDash val="solid"/>
            <a:round/>
            <a:headEnd type="none" w="med" len="med"/>
            <a:tailEnd type="triangle"/>
          </a:ln>
          <a:effectLst>
            <a:outerShdw dist="12700" dir="2700000" algn="tl" rotWithShape="0">
              <a:srgbClr val="FFFFFF">
                <a:alpha val="50000"/>
              </a:srgbClr>
            </a:outerShdw>
          </a:effectLst>
        </p:spPr>
      </p:cxnSp>
      <p:cxnSp>
        <p:nvCxnSpPr>
          <p:cNvPr id="94" name="Straight Arrow Connector 93"/>
          <p:cNvCxnSpPr/>
          <p:nvPr/>
        </p:nvCxnSpPr>
        <p:spPr bwMode="auto">
          <a:xfrm flipV="1">
            <a:off x="8000683" y="2167215"/>
            <a:ext cx="0" cy="991078"/>
          </a:xfrm>
          <a:prstGeom prst="straightConnector1">
            <a:avLst/>
          </a:prstGeom>
          <a:solidFill>
            <a:schemeClr val="accent1"/>
          </a:solidFill>
          <a:ln w="19050" cap="flat" cmpd="sng" algn="ctr">
            <a:solidFill>
              <a:srgbClr val="F02E00"/>
            </a:solidFill>
            <a:prstDash val="solid"/>
            <a:round/>
            <a:headEnd type="none" w="med" len="med"/>
            <a:tailEnd type="none"/>
          </a:ln>
          <a:effectLst/>
        </p:spPr>
      </p:cxnSp>
      <p:sp>
        <p:nvSpPr>
          <p:cNvPr id="7" name="Text Box 6"/>
          <p:cNvSpPr txBox="1">
            <a:spLocks noChangeArrowheads="1"/>
          </p:cNvSpPr>
          <p:nvPr/>
        </p:nvSpPr>
        <p:spPr bwMode="auto">
          <a:xfrm>
            <a:off x="6399517" y="1116890"/>
            <a:ext cx="1532769" cy="964651"/>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Context Selector</a:t>
            </a:r>
            <a:br>
              <a:rPr lang="en-US" sz="800" b="1" dirty="0">
                <a:solidFill>
                  <a:srgbClr val="FFFFFF"/>
                </a:solidFill>
                <a:latin typeface="Arial Narrow" pitchFamily="34" charset="0"/>
              </a:rPr>
            </a:br>
            <a:r>
              <a:rPr lang="en-US" sz="800" dirty="0">
                <a:solidFill>
                  <a:srgbClr val="FFFFFF"/>
                </a:solidFill>
                <a:latin typeface="Arial Narrow" pitchFamily="34" charset="0"/>
              </a:rPr>
              <a:t>Displays the current employee set and date range (which, together, are referred to as “context”) for the genie. To change this context, click it and select a new one from the resulting drop-down list.</a:t>
            </a:r>
          </a:p>
        </p:txBody>
      </p:sp>
      <p:sp>
        <p:nvSpPr>
          <p:cNvPr id="29" name="Text Box 6"/>
          <p:cNvSpPr txBox="1">
            <a:spLocks noChangeArrowheads="1"/>
          </p:cNvSpPr>
          <p:nvPr/>
        </p:nvSpPr>
        <p:spPr bwMode="auto">
          <a:xfrm>
            <a:off x="8130539" y="2977890"/>
            <a:ext cx="1656371" cy="595319"/>
          </a:xfrm>
          <a:prstGeom prst="rect">
            <a:avLst/>
          </a:prstGeom>
          <a:solidFill>
            <a:srgbClr val="5191CD"/>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lvl="0" algn="l"/>
            <a:r>
              <a:rPr lang="en-US" sz="800" b="1" dirty="0">
                <a:solidFill>
                  <a:srgbClr val="FFFFFF"/>
                </a:solidFill>
                <a:latin typeface="Arial Narrow" pitchFamily="34" charset="0"/>
              </a:rPr>
              <a:t>Share</a:t>
            </a:r>
            <a:br>
              <a:rPr lang="en-US" sz="800" b="1" dirty="0">
                <a:solidFill>
                  <a:srgbClr val="FFFFFF"/>
                </a:solidFill>
                <a:latin typeface="Arial Narrow" pitchFamily="34" charset="0"/>
              </a:rPr>
            </a:br>
            <a:r>
              <a:rPr lang="en-US" sz="800" dirty="0">
                <a:solidFill>
                  <a:srgbClr val="FFFFFF"/>
                </a:solidFill>
                <a:latin typeface="Arial Narrow" pitchFamily="34" charset="0"/>
              </a:rPr>
              <a:t>Provides options for printing the data displayed in the genie, or exporting it to a spreadsheet format.</a:t>
            </a:r>
            <a:endParaRPr lang="en-US" sz="800" b="0" dirty="0">
              <a:solidFill>
                <a:srgbClr val="FFFFFF"/>
              </a:solidFill>
              <a:latin typeface="Arial Narrow" pitchFamily="34" charset="0"/>
            </a:endParaRPr>
          </a:p>
        </p:txBody>
      </p:sp>
      <p:sp>
        <p:nvSpPr>
          <p:cNvPr id="11" name="Text Box 6"/>
          <p:cNvSpPr txBox="1">
            <a:spLocks noChangeArrowheads="1"/>
          </p:cNvSpPr>
          <p:nvPr/>
        </p:nvSpPr>
        <p:spPr bwMode="auto">
          <a:xfrm>
            <a:off x="8130538" y="3861719"/>
            <a:ext cx="1656371" cy="595319"/>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Refresh</a:t>
            </a:r>
            <a:br>
              <a:rPr lang="en-US" sz="800" b="1" dirty="0">
                <a:solidFill>
                  <a:srgbClr val="FFFFFF"/>
                </a:solidFill>
                <a:latin typeface="Arial Narrow" pitchFamily="34" charset="0"/>
              </a:rPr>
            </a:br>
            <a:r>
              <a:rPr lang="en-US" sz="800" dirty="0">
                <a:solidFill>
                  <a:srgbClr val="FFFFFF"/>
                </a:solidFill>
                <a:latin typeface="Arial Narrow" pitchFamily="34" charset="0"/>
              </a:rPr>
              <a:t>Discards any unsaved edits in the genie, and then reload the genie with the most current data in the database.</a:t>
            </a:r>
          </a:p>
        </p:txBody>
      </p:sp>
      <p:sp>
        <p:nvSpPr>
          <p:cNvPr id="10" name="Text Box 6"/>
          <p:cNvSpPr txBox="1">
            <a:spLocks noChangeArrowheads="1"/>
          </p:cNvSpPr>
          <p:nvPr/>
        </p:nvSpPr>
        <p:spPr bwMode="auto">
          <a:xfrm>
            <a:off x="414708" y="3742464"/>
            <a:ext cx="1416063" cy="718430"/>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Select/Unselect All Rows</a:t>
            </a:r>
            <a:br>
              <a:rPr lang="en-US" sz="800" b="1" dirty="0">
                <a:solidFill>
                  <a:srgbClr val="FFFFFF"/>
                </a:solidFill>
                <a:latin typeface="Arial Narrow" pitchFamily="34" charset="0"/>
              </a:rPr>
            </a:br>
            <a:r>
              <a:rPr lang="en-US" sz="800" dirty="0">
                <a:solidFill>
                  <a:srgbClr val="FFFFFF"/>
                </a:solidFill>
                <a:latin typeface="Arial Narrow" pitchFamily="34" charset="0"/>
              </a:rPr>
              <a:t>Click this shortcut to select all displayed rows before performing another action. Click again to unselect all rows.</a:t>
            </a:r>
          </a:p>
        </p:txBody>
      </p:sp>
      <p:sp>
        <p:nvSpPr>
          <p:cNvPr id="39" name="Text Box 6"/>
          <p:cNvSpPr txBox="1">
            <a:spLocks noChangeArrowheads="1"/>
          </p:cNvSpPr>
          <p:nvPr/>
        </p:nvSpPr>
        <p:spPr bwMode="auto">
          <a:xfrm>
            <a:off x="8130537" y="4745549"/>
            <a:ext cx="1656371" cy="841541"/>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Contextual Callouts</a:t>
            </a:r>
            <a:br>
              <a:rPr lang="en-US" sz="800" b="1" dirty="0">
                <a:solidFill>
                  <a:srgbClr val="FFFFFF"/>
                </a:solidFill>
                <a:latin typeface="Arial Narrow" pitchFamily="34" charset="0"/>
              </a:rPr>
            </a:br>
            <a:r>
              <a:rPr lang="en-US" sz="800" dirty="0">
                <a:solidFill>
                  <a:srgbClr val="FFFFFF"/>
                </a:solidFill>
                <a:latin typeface="Arial Narrow" pitchFamily="34" charset="0"/>
              </a:rPr>
              <a:t>Try right-clicking over a cell or person in the genie. In many cases this will open a callout with detailed information and icons for any actions you might want to perform on that cell or person.</a:t>
            </a:r>
          </a:p>
        </p:txBody>
      </p:sp>
      <p:sp>
        <p:nvSpPr>
          <p:cNvPr id="42" name="Text Box 6"/>
          <p:cNvSpPr txBox="1">
            <a:spLocks noChangeArrowheads="1"/>
          </p:cNvSpPr>
          <p:nvPr/>
        </p:nvSpPr>
        <p:spPr bwMode="auto">
          <a:xfrm>
            <a:off x="414708" y="4664892"/>
            <a:ext cx="1416063" cy="1087762"/>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Column Selection</a:t>
            </a:r>
            <a:br>
              <a:rPr lang="en-US" sz="800" b="1" dirty="0">
                <a:solidFill>
                  <a:srgbClr val="FFFFFF"/>
                </a:solidFill>
                <a:latin typeface="Arial Narrow" pitchFamily="34" charset="0"/>
              </a:rPr>
            </a:br>
            <a:r>
              <a:rPr lang="en-US" sz="800" dirty="0">
                <a:solidFill>
                  <a:srgbClr val="FFFFFF"/>
                </a:solidFill>
                <a:latin typeface="Arial Narrow" pitchFamily="34" charset="0"/>
              </a:rPr>
              <a:t>Click this icon to open a list of available columns for the genie. You can then selectively turn columns on or off to customize your display. You selections will persist (even between sessions) until you change them.</a:t>
            </a:r>
          </a:p>
        </p:txBody>
      </p:sp>
      <p:sp>
        <p:nvSpPr>
          <p:cNvPr id="50" name="Text Box 6"/>
          <p:cNvSpPr txBox="1">
            <a:spLocks noChangeArrowheads="1"/>
          </p:cNvSpPr>
          <p:nvPr/>
        </p:nvSpPr>
        <p:spPr bwMode="auto">
          <a:xfrm>
            <a:off x="2904672" y="1109176"/>
            <a:ext cx="1264519" cy="964651"/>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Sorting/Grouping options</a:t>
            </a:r>
            <a:br>
              <a:rPr lang="en-US" sz="800" b="1" dirty="0">
                <a:solidFill>
                  <a:srgbClr val="FFFFFF"/>
                </a:solidFill>
                <a:latin typeface="Arial Narrow" pitchFamily="34" charset="0"/>
              </a:rPr>
            </a:br>
            <a:r>
              <a:rPr lang="en-US" sz="800" dirty="0">
                <a:solidFill>
                  <a:srgbClr val="FFFFFF"/>
                </a:solidFill>
                <a:latin typeface="Arial Narrow" pitchFamily="34" charset="0"/>
              </a:rPr>
              <a:t>Click the small arrow that appears when you hover over a column header to see your options for how to sort or group the data by that column.</a:t>
            </a:r>
          </a:p>
        </p:txBody>
      </p:sp>
      <p:sp>
        <p:nvSpPr>
          <p:cNvPr id="44" name="Text Box 6"/>
          <p:cNvSpPr txBox="1">
            <a:spLocks noChangeArrowheads="1"/>
          </p:cNvSpPr>
          <p:nvPr/>
        </p:nvSpPr>
        <p:spPr bwMode="auto">
          <a:xfrm>
            <a:off x="414704" y="5956653"/>
            <a:ext cx="1416063" cy="1087762"/>
          </a:xfrm>
          <a:prstGeom prst="rect">
            <a:avLst/>
          </a:prstGeom>
          <a:solidFill>
            <a:srgbClr val="5191CD"/>
          </a:solidFill>
          <a:ln w="28575">
            <a:noFill/>
            <a:miter lim="800000"/>
            <a:headEnd/>
            <a:tailEnd/>
          </a:ln>
          <a:effectLst/>
        </p:spPr>
        <p:txBody>
          <a:bodyPr wrap="square" lIns="101882" tIns="50941" rIns="101882" bIns="50941">
            <a:spAutoFit/>
          </a:bodyPr>
          <a:lstStyle/>
          <a:p>
            <a:pPr lvl="0" algn="l" defTabSz="1019175">
              <a:spcBef>
                <a:spcPct val="50000"/>
              </a:spcBef>
            </a:pPr>
            <a:r>
              <a:rPr lang="en-US" sz="800" b="1" dirty="0">
                <a:solidFill>
                  <a:srgbClr val="FFFFFF"/>
                </a:solidFill>
                <a:latin typeface="Arial Narrow" pitchFamily="34" charset="0"/>
              </a:rPr>
              <a:t>Filter</a:t>
            </a:r>
            <a:br>
              <a:rPr lang="en-US" sz="800" b="1" dirty="0">
                <a:solidFill>
                  <a:srgbClr val="FFFFFF"/>
                </a:solidFill>
                <a:latin typeface="Arial Narrow" pitchFamily="34" charset="0"/>
              </a:rPr>
            </a:br>
            <a:r>
              <a:rPr lang="en-US" sz="800" dirty="0">
                <a:solidFill>
                  <a:srgbClr val="FFFFFF"/>
                </a:solidFill>
                <a:latin typeface="Arial Narrow" pitchFamily="34" charset="0"/>
              </a:rPr>
              <a:t>Toggling this on displays filter fields at the top of any columns that can be filtered. As you type in any of these filter fields, only rows containing the characters you type will remain in the workspace.</a:t>
            </a:r>
          </a:p>
        </p:txBody>
      </p:sp>
      <p:sp>
        <p:nvSpPr>
          <p:cNvPr id="38" name="Text Box 6"/>
          <p:cNvSpPr txBox="1">
            <a:spLocks noChangeArrowheads="1"/>
          </p:cNvSpPr>
          <p:nvPr/>
        </p:nvSpPr>
        <p:spPr bwMode="auto">
          <a:xfrm>
            <a:off x="8130540" y="1109176"/>
            <a:ext cx="1656371" cy="1580204"/>
          </a:xfrm>
          <a:prstGeom prst="rect">
            <a:avLst/>
          </a:prstGeom>
          <a:solidFill>
            <a:srgbClr val="5191CD"/>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lvl="0" algn="l"/>
            <a:r>
              <a:rPr lang="en-US" sz="800" b="1" dirty="0" err="1">
                <a:solidFill>
                  <a:srgbClr val="FFFFFF"/>
                </a:solidFill>
                <a:latin typeface="Arial Narrow" pitchFamily="34" charset="0"/>
              </a:rPr>
              <a:t>GoTo</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a:solidFill>
                  <a:srgbClr val="FFFFFF"/>
                </a:solidFill>
                <a:latin typeface="Arial Narrow" pitchFamily="34" charset="0"/>
              </a:rPr>
              <a:t>Open this drop-down list and select a widget or workspace to navigate to. Your new destination will retain the same context (i.e. set of employees and range of dates) as the one you were just using in the Genie, instead of using its default context. This option is helpful if you would like to perform tasks on the same set of employees and/or the same time period over a series of several widgets.</a:t>
            </a:r>
            <a:endParaRPr lang="en-US" sz="800" b="0" dirty="0">
              <a:solidFill>
                <a:srgbClr val="FFFFFF"/>
              </a:solidFill>
              <a:latin typeface="Arial Narrow" pitchFamily="34" charset="0"/>
            </a:endParaRPr>
          </a:p>
        </p:txBody>
      </p:sp>
      <p:sp>
        <p:nvSpPr>
          <p:cNvPr id="56" name="Text Box 6"/>
          <p:cNvSpPr txBox="1">
            <a:spLocks noChangeArrowheads="1"/>
          </p:cNvSpPr>
          <p:nvPr/>
        </p:nvSpPr>
        <p:spPr bwMode="auto">
          <a:xfrm>
            <a:off x="414708" y="2696925"/>
            <a:ext cx="1416063" cy="841541"/>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Genie Selector</a:t>
            </a:r>
            <a:br>
              <a:rPr lang="en-US" sz="800" b="1" dirty="0">
                <a:solidFill>
                  <a:srgbClr val="FFFFFF"/>
                </a:solidFill>
                <a:latin typeface="Arial Narrow" pitchFamily="34" charset="0"/>
              </a:rPr>
            </a:br>
            <a:r>
              <a:rPr lang="en-US" sz="800" dirty="0">
                <a:solidFill>
                  <a:srgbClr val="FFFFFF"/>
                </a:solidFill>
                <a:latin typeface="Arial Narrow" pitchFamily="34" charset="0"/>
              </a:rPr>
              <a:t>Open this drop-down list to select a specific Workforce Genie to work with. This is only available if the widget contains more than one Genie.</a:t>
            </a:r>
          </a:p>
        </p:txBody>
      </p:sp>
      <p:cxnSp>
        <p:nvCxnSpPr>
          <p:cNvPr id="47" name="Straight Arrow Connector 46"/>
          <p:cNvCxnSpPr/>
          <p:nvPr/>
        </p:nvCxnSpPr>
        <p:spPr bwMode="auto">
          <a:xfrm>
            <a:off x="4899446" y="2326959"/>
            <a:ext cx="0" cy="740091"/>
          </a:xfrm>
          <a:prstGeom prst="straightConnector1">
            <a:avLst/>
          </a:prstGeom>
          <a:solidFill>
            <a:schemeClr val="accent1"/>
          </a:solidFill>
          <a:ln w="19050" cap="flat" cmpd="sng" algn="ctr">
            <a:solidFill>
              <a:srgbClr val="F02E00"/>
            </a:solidFill>
            <a:prstDash val="solid"/>
            <a:round/>
            <a:headEnd type="oval" w="med" len="med"/>
            <a:tailEnd type="triangle"/>
          </a:ln>
          <a:effectLst>
            <a:outerShdw dist="12700" dir="2700000" algn="tl" rotWithShape="0">
              <a:srgbClr val="FFFFFF">
                <a:alpha val="50000"/>
              </a:srgbClr>
            </a:outerShdw>
          </a:effectLst>
        </p:spPr>
      </p:cxnSp>
      <p:sp>
        <p:nvSpPr>
          <p:cNvPr id="37" name="Text Box 6"/>
          <p:cNvSpPr txBox="1">
            <a:spLocks noChangeArrowheads="1"/>
          </p:cNvSpPr>
          <p:nvPr/>
        </p:nvSpPr>
        <p:spPr bwMode="auto">
          <a:xfrm>
            <a:off x="4366720" y="1116890"/>
            <a:ext cx="1835268" cy="1210873"/>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Action Icons</a:t>
            </a:r>
            <a:br>
              <a:rPr lang="en-US" sz="800" b="1" dirty="0">
                <a:solidFill>
                  <a:srgbClr val="FFFFFF"/>
                </a:solidFill>
                <a:latin typeface="Arial Narrow" pitchFamily="34" charset="0"/>
              </a:rPr>
            </a:br>
            <a:r>
              <a:rPr lang="en-US" sz="800" dirty="0">
                <a:solidFill>
                  <a:srgbClr val="FFFFFF"/>
                </a:solidFill>
                <a:latin typeface="Arial Narrow" pitchFamily="34" charset="0"/>
              </a:rPr>
              <a:t>These icons provide access to actions you can take on employees, such as viewing People records or accrual balances, approving timecards, and so on. Start by selecting the individual employee  rows (or clicking </a:t>
            </a:r>
            <a:r>
              <a:rPr lang="en-US" sz="800" b="1" dirty="0">
                <a:solidFill>
                  <a:srgbClr val="FFFFFF"/>
                </a:solidFill>
                <a:latin typeface="Arial Narrow" pitchFamily="34" charset="0"/>
              </a:rPr>
              <a:t>Select All Rows </a:t>
            </a:r>
            <a:r>
              <a:rPr lang="en-US" sz="800" dirty="0">
                <a:solidFill>
                  <a:srgbClr val="FFFFFF"/>
                </a:solidFill>
                <a:latin typeface="Arial Narrow" pitchFamily="34" charset="0"/>
              </a:rPr>
              <a:t>to select all employees in the display), then choose the action you want to take.</a:t>
            </a:r>
          </a:p>
        </p:txBody>
      </p:sp>
      <p:grpSp>
        <p:nvGrpSpPr>
          <p:cNvPr id="49" name="Group 48"/>
          <p:cNvGrpSpPr/>
          <p:nvPr/>
        </p:nvGrpSpPr>
        <p:grpSpPr>
          <a:xfrm>
            <a:off x="255866" y="2487055"/>
            <a:ext cx="398594" cy="320040"/>
            <a:chOff x="8625392" y="1958016"/>
            <a:chExt cx="398594" cy="320040"/>
          </a:xfrm>
        </p:grpSpPr>
        <p:sp>
          <p:nvSpPr>
            <p:cNvPr id="52" name="Explosion 2 51"/>
            <p:cNvSpPr/>
            <p:nvPr/>
          </p:nvSpPr>
          <p:spPr bwMode="auto">
            <a:xfrm>
              <a:off x="8627747" y="1958016"/>
              <a:ext cx="396239" cy="320040"/>
            </a:xfrm>
            <a:prstGeom prst="irregularSeal2">
              <a:avLst/>
            </a:prstGeom>
            <a:solidFill>
              <a:srgbClr val="FFFFFF"/>
            </a:solidFill>
            <a:ln w="25400" cap="flat" cmpd="sng" algn="ctr">
              <a:solidFill>
                <a:srgbClr val="F04E29"/>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53" name="TextBox 52"/>
            <p:cNvSpPr txBox="1"/>
            <p:nvPr/>
          </p:nvSpPr>
          <p:spPr>
            <a:xfrm rot="19500000">
              <a:off x="8625392" y="2032390"/>
              <a:ext cx="369012" cy="200055"/>
            </a:xfrm>
            <a:prstGeom prst="rect">
              <a:avLst/>
            </a:prstGeom>
            <a:noFill/>
          </p:spPr>
          <p:txBody>
            <a:bodyPr wrap="none" rtlCol="0">
              <a:spAutoFit/>
            </a:bodyPr>
            <a:lstStyle/>
            <a:p>
              <a:r>
                <a:rPr lang="en-US" sz="700" b="1" dirty="0">
                  <a:solidFill>
                    <a:srgbClr val="F15D22"/>
                  </a:solidFill>
                </a:rPr>
                <a:t>New</a:t>
              </a:r>
            </a:p>
          </p:txBody>
        </p:sp>
      </p:grpSp>
      <p:grpSp>
        <p:nvGrpSpPr>
          <p:cNvPr id="55" name="Group 54"/>
          <p:cNvGrpSpPr/>
          <p:nvPr/>
        </p:nvGrpSpPr>
        <p:grpSpPr>
          <a:xfrm>
            <a:off x="4241114" y="911928"/>
            <a:ext cx="398594" cy="320040"/>
            <a:chOff x="8625392" y="1958016"/>
            <a:chExt cx="398594" cy="320040"/>
          </a:xfrm>
        </p:grpSpPr>
        <p:sp>
          <p:nvSpPr>
            <p:cNvPr id="58" name="Explosion 2 57"/>
            <p:cNvSpPr/>
            <p:nvPr/>
          </p:nvSpPr>
          <p:spPr bwMode="auto">
            <a:xfrm>
              <a:off x="8627747" y="1958016"/>
              <a:ext cx="396239" cy="320040"/>
            </a:xfrm>
            <a:prstGeom prst="irregularSeal2">
              <a:avLst/>
            </a:prstGeom>
            <a:solidFill>
              <a:srgbClr val="FFFFFF"/>
            </a:solidFill>
            <a:ln w="25400" cap="flat" cmpd="sng" algn="ctr">
              <a:solidFill>
                <a:srgbClr val="F04E29"/>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65" name="TextBox 64"/>
            <p:cNvSpPr txBox="1"/>
            <p:nvPr/>
          </p:nvSpPr>
          <p:spPr>
            <a:xfrm rot="19500000">
              <a:off x="8625392" y="2032390"/>
              <a:ext cx="369012" cy="200055"/>
            </a:xfrm>
            <a:prstGeom prst="rect">
              <a:avLst/>
            </a:prstGeom>
            <a:noFill/>
          </p:spPr>
          <p:txBody>
            <a:bodyPr wrap="none" rtlCol="0">
              <a:spAutoFit/>
            </a:bodyPr>
            <a:lstStyle/>
            <a:p>
              <a:r>
                <a:rPr lang="en-US" sz="700" b="1" dirty="0">
                  <a:solidFill>
                    <a:srgbClr val="F15D22"/>
                  </a:solidFill>
                </a:rPr>
                <a:t>New</a:t>
              </a:r>
            </a:p>
          </p:txBody>
        </p:sp>
      </p:grpSp>
      <p:grpSp>
        <p:nvGrpSpPr>
          <p:cNvPr id="71" name="Group 70"/>
          <p:cNvGrpSpPr/>
          <p:nvPr/>
        </p:nvGrpSpPr>
        <p:grpSpPr>
          <a:xfrm>
            <a:off x="2771572" y="901230"/>
            <a:ext cx="398594" cy="320040"/>
            <a:chOff x="8625392" y="1958016"/>
            <a:chExt cx="398594" cy="320040"/>
          </a:xfrm>
        </p:grpSpPr>
        <p:sp>
          <p:nvSpPr>
            <p:cNvPr id="74" name="Explosion 2 73"/>
            <p:cNvSpPr/>
            <p:nvPr/>
          </p:nvSpPr>
          <p:spPr bwMode="auto">
            <a:xfrm>
              <a:off x="8627747" y="1958016"/>
              <a:ext cx="396239" cy="320040"/>
            </a:xfrm>
            <a:prstGeom prst="irregularSeal2">
              <a:avLst/>
            </a:prstGeom>
            <a:solidFill>
              <a:srgbClr val="FFFFFF"/>
            </a:solidFill>
            <a:ln w="25400" cap="flat" cmpd="sng" algn="ctr">
              <a:solidFill>
                <a:srgbClr val="F04E29"/>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75" name="TextBox 74"/>
            <p:cNvSpPr txBox="1"/>
            <p:nvPr/>
          </p:nvSpPr>
          <p:spPr>
            <a:xfrm rot="19500000">
              <a:off x="8625392" y="2032390"/>
              <a:ext cx="369012" cy="200055"/>
            </a:xfrm>
            <a:prstGeom prst="rect">
              <a:avLst/>
            </a:prstGeom>
            <a:noFill/>
          </p:spPr>
          <p:txBody>
            <a:bodyPr wrap="none" rtlCol="0">
              <a:spAutoFit/>
            </a:bodyPr>
            <a:lstStyle/>
            <a:p>
              <a:r>
                <a:rPr lang="en-US" sz="700" b="1" dirty="0">
                  <a:solidFill>
                    <a:srgbClr val="F15D22"/>
                  </a:solidFill>
                </a:rPr>
                <a:t>New</a:t>
              </a:r>
            </a:p>
          </p:txBody>
        </p:sp>
      </p:grpSp>
      <p:grpSp>
        <p:nvGrpSpPr>
          <p:cNvPr id="77" name="Group 76"/>
          <p:cNvGrpSpPr/>
          <p:nvPr/>
        </p:nvGrpSpPr>
        <p:grpSpPr>
          <a:xfrm>
            <a:off x="7954103" y="4539809"/>
            <a:ext cx="398594" cy="320040"/>
            <a:chOff x="8625392" y="1958016"/>
            <a:chExt cx="398594" cy="320040"/>
          </a:xfrm>
        </p:grpSpPr>
        <p:sp>
          <p:nvSpPr>
            <p:cNvPr id="78" name="Explosion 2 77"/>
            <p:cNvSpPr/>
            <p:nvPr/>
          </p:nvSpPr>
          <p:spPr bwMode="auto">
            <a:xfrm>
              <a:off x="8627747" y="1958016"/>
              <a:ext cx="396239" cy="320040"/>
            </a:xfrm>
            <a:prstGeom prst="irregularSeal2">
              <a:avLst/>
            </a:prstGeom>
            <a:solidFill>
              <a:srgbClr val="FFFFFF"/>
            </a:solidFill>
            <a:ln w="25400" cap="flat" cmpd="sng" algn="ctr">
              <a:solidFill>
                <a:srgbClr val="F04E29"/>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79" name="TextBox 78"/>
            <p:cNvSpPr txBox="1"/>
            <p:nvPr/>
          </p:nvSpPr>
          <p:spPr>
            <a:xfrm rot="19500000">
              <a:off x="8625392" y="2032390"/>
              <a:ext cx="369012" cy="200055"/>
            </a:xfrm>
            <a:prstGeom prst="rect">
              <a:avLst/>
            </a:prstGeom>
            <a:noFill/>
          </p:spPr>
          <p:txBody>
            <a:bodyPr wrap="none" rtlCol="0">
              <a:spAutoFit/>
            </a:bodyPr>
            <a:lstStyle/>
            <a:p>
              <a:r>
                <a:rPr lang="en-US" sz="700" b="1" dirty="0">
                  <a:solidFill>
                    <a:srgbClr val="F15D22"/>
                  </a:solidFill>
                </a:rPr>
                <a:t>New</a:t>
              </a:r>
            </a:p>
          </p:txBody>
        </p:sp>
      </p:grpSp>
      <p:grpSp>
        <p:nvGrpSpPr>
          <p:cNvPr id="81" name="Group 80"/>
          <p:cNvGrpSpPr/>
          <p:nvPr/>
        </p:nvGrpSpPr>
        <p:grpSpPr>
          <a:xfrm>
            <a:off x="253511" y="3534629"/>
            <a:ext cx="398594" cy="320040"/>
            <a:chOff x="8625392" y="1958016"/>
            <a:chExt cx="398594" cy="320040"/>
          </a:xfrm>
        </p:grpSpPr>
        <p:sp>
          <p:nvSpPr>
            <p:cNvPr id="83" name="Explosion 2 82"/>
            <p:cNvSpPr/>
            <p:nvPr/>
          </p:nvSpPr>
          <p:spPr bwMode="auto">
            <a:xfrm>
              <a:off x="8627747" y="1958016"/>
              <a:ext cx="396239" cy="320040"/>
            </a:xfrm>
            <a:prstGeom prst="irregularSeal2">
              <a:avLst/>
            </a:prstGeom>
            <a:solidFill>
              <a:srgbClr val="FFFFFF"/>
            </a:solidFill>
            <a:ln w="25400" cap="flat" cmpd="sng" algn="ctr">
              <a:solidFill>
                <a:srgbClr val="F04E29"/>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84" name="TextBox 83"/>
            <p:cNvSpPr txBox="1"/>
            <p:nvPr/>
          </p:nvSpPr>
          <p:spPr>
            <a:xfrm rot="19500000">
              <a:off x="8625392" y="2032390"/>
              <a:ext cx="369012" cy="200055"/>
            </a:xfrm>
            <a:prstGeom prst="rect">
              <a:avLst/>
            </a:prstGeom>
            <a:noFill/>
          </p:spPr>
          <p:txBody>
            <a:bodyPr wrap="none" rtlCol="0">
              <a:spAutoFit/>
            </a:bodyPr>
            <a:lstStyle/>
            <a:p>
              <a:r>
                <a:rPr lang="en-US" sz="700" b="1" dirty="0">
                  <a:solidFill>
                    <a:srgbClr val="F15D22"/>
                  </a:solidFill>
                </a:rPr>
                <a:t>New</a:t>
              </a:r>
            </a:p>
          </p:txBody>
        </p:sp>
      </p:grpSp>
      <p:grpSp>
        <p:nvGrpSpPr>
          <p:cNvPr id="87" name="Group 86"/>
          <p:cNvGrpSpPr/>
          <p:nvPr/>
        </p:nvGrpSpPr>
        <p:grpSpPr>
          <a:xfrm>
            <a:off x="253511" y="4445654"/>
            <a:ext cx="398594" cy="320040"/>
            <a:chOff x="8625392" y="1958016"/>
            <a:chExt cx="398594" cy="320040"/>
          </a:xfrm>
        </p:grpSpPr>
        <p:sp>
          <p:nvSpPr>
            <p:cNvPr id="88" name="Explosion 2 87"/>
            <p:cNvSpPr/>
            <p:nvPr/>
          </p:nvSpPr>
          <p:spPr bwMode="auto">
            <a:xfrm>
              <a:off x="8627747" y="1958016"/>
              <a:ext cx="396239" cy="320040"/>
            </a:xfrm>
            <a:prstGeom prst="irregularSeal2">
              <a:avLst/>
            </a:prstGeom>
            <a:solidFill>
              <a:srgbClr val="FFFFFF"/>
            </a:solidFill>
            <a:ln w="25400" cap="flat" cmpd="sng" algn="ctr">
              <a:solidFill>
                <a:srgbClr val="F04E29"/>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91" name="TextBox 90"/>
            <p:cNvSpPr txBox="1"/>
            <p:nvPr/>
          </p:nvSpPr>
          <p:spPr>
            <a:xfrm rot="19500000">
              <a:off x="8625392" y="2032390"/>
              <a:ext cx="369012" cy="200055"/>
            </a:xfrm>
            <a:prstGeom prst="rect">
              <a:avLst/>
            </a:prstGeom>
            <a:noFill/>
          </p:spPr>
          <p:txBody>
            <a:bodyPr wrap="none" rtlCol="0">
              <a:spAutoFit/>
            </a:bodyPr>
            <a:lstStyle/>
            <a:p>
              <a:r>
                <a:rPr lang="en-US" sz="700" b="1" dirty="0">
                  <a:solidFill>
                    <a:srgbClr val="F15D22"/>
                  </a:solidFill>
                </a:rPr>
                <a:t>New</a:t>
              </a:r>
            </a:p>
          </p:txBody>
        </p:sp>
      </p:grpSp>
      <p:grpSp>
        <p:nvGrpSpPr>
          <p:cNvPr id="92" name="Group 91"/>
          <p:cNvGrpSpPr/>
          <p:nvPr/>
        </p:nvGrpSpPr>
        <p:grpSpPr>
          <a:xfrm>
            <a:off x="253511" y="5752654"/>
            <a:ext cx="398594" cy="320040"/>
            <a:chOff x="8625392" y="1958016"/>
            <a:chExt cx="398594" cy="320040"/>
          </a:xfrm>
        </p:grpSpPr>
        <p:sp>
          <p:nvSpPr>
            <p:cNvPr id="93" name="Explosion 2 92"/>
            <p:cNvSpPr/>
            <p:nvPr/>
          </p:nvSpPr>
          <p:spPr bwMode="auto">
            <a:xfrm>
              <a:off x="8627747" y="1958016"/>
              <a:ext cx="396239" cy="320040"/>
            </a:xfrm>
            <a:prstGeom prst="irregularSeal2">
              <a:avLst/>
            </a:prstGeom>
            <a:solidFill>
              <a:srgbClr val="FFFFFF"/>
            </a:solidFill>
            <a:ln w="25400" cap="flat" cmpd="sng" algn="ctr">
              <a:solidFill>
                <a:srgbClr val="F04E29"/>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95" name="TextBox 94"/>
            <p:cNvSpPr txBox="1"/>
            <p:nvPr/>
          </p:nvSpPr>
          <p:spPr>
            <a:xfrm rot="19500000">
              <a:off x="8625392" y="2032390"/>
              <a:ext cx="369012" cy="200055"/>
            </a:xfrm>
            <a:prstGeom prst="rect">
              <a:avLst/>
            </a:prstGeom>
            <a:noFill/>
          </p:spPr>
          <p:txBody>
            <a:bodyPr wrap="none" rtlCol="0">
              <a:spAutoFit/>
            </a:bodyPr>
            <a:lstStyle/>
            <a:p>
              <a:r>
                <a:rPr lang="en-US" sz="700" b="1" dirty="0">
                  <a:solidFill>
                    <a:srgbClr val="F15D22"/>
                  </a:solidFill>
                </a:rPr>
                <a:t>New</a:t>
              </a:r>
            </a:p>
          </p:txBody>
        </p:sp>
      </p:grpSp>
      <p:grpSp>
        <p:nvGrpSpPr>
          <p:cNvPr id="107" name="Group 106"/>
          <p:cNvGrpSpPr/>
          <p:nvPr/>
        </p:nvGrpSpPr>
        <p:grpSpPr>
          <a:xfrm>
            <a:off x="255866" y="901230"/>
            <a:ext cx="398594" cy="320040"/>
            <a:chOff x="8625392" y="1958016"/>
            <a:chExt cx="398594" cy="320040"/>
          </a:xfrm>
        </p:grpSpPr>
        <p:sp>
          <p:nvSpPr>
            <p:cNvPr id="108" name="Explosion 2 107"/>
            <p:cNvSpPr/>
            <p:nvPr/>
          </p:nvSpPr>
          <p:spPr bwMode="auto">
            <a:xfrm>
              <a:off x="8627747" y="1958016"/>
              <a:ext cx="396239" cy="320040"/>
            </a:xfrm>
            <a:prstGeom prst="irregularSeal2">
              <a:avLst/>
            </a:prstGeom>
            <a:solidFill>
              <a:srgbClr val="FFFFFF"/>
            </a:solidFill>
            <a:ln w="25400" cap="flat" cmpd="sng" algn="ctr">
              <a:solidFill>
                <a:srgbClr val="F04E29"/>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109" name="TextBox 108"/>
            <p:cNvSpPr txBox="1"/>
            <p:nvPr/>
          </p:nvSpPr>
          <p:spPr>
            <a:xfrm rot="19500000">
              <a:off x="8625392" y="2032390"/>
              <a:ext cx="369012" cy="200055"/>
            </a:xfrm>
            <a:prstGeom prst="rect">
              <a:avLst/>
            </a:prstGeom>
            <a:noFill/>
          </p:spPr>
          <p:txBody>
            <a:bodyPr wrap="none" rtlCol="0">
              <a:spAutoFit/>
            </a:bodyPr>
            <a:lstStyle/>
            <a:p>
              <a:r>
                <a:rPr lang="en-US" sz="700" b="1" dirty="0">
                  <a:solidFill>
                    <a:srgbClr val="F15D22"/>
                  </a:solidFill>
                </a:rPr>
                <a:t>New</a:t>
              </a:r>
            </a:p>
          </p:txBody>
        </p:sp>
      </p:grpSp>
      <p:sp>
        <p:nvSpPr>
          <p:cNvPr id="70" name="Text Box 4"/>
          <p:cNvSpPr txBox="1">
            <a:spLocks noChangeArrowheads="1"/>
          </p:cNvSpPr>
          <p:nvPr/>
        </p:nvSpPr>
        <p:spPr bwMode="ltGray">
          <a:xfrm>
            <a:off x="160021" y="7426325"/>
            <a:ext cx="9684068" cy="215444"/>
          </a:xfrm>
          <a:prstGeom prst="rect">
            <a:avLst/>
          </a:prstGeom>
          <a:noFill/>
          <a:ln w="9525">
            <a:noFill/>
            <a:miter lim="800000"/>
            <a:headEnd type="none" w="sm" len="sm"/>
            <a:tailEnd/>
          </a:ln>
          <a:effectLst/>
        </p:spPr>
        <p:txBody>
          <a:bodyPr wrap="square">
            <a:spAutoFit/>
          </a:bodyPr>
          <a:lstStyle/>
          <a:p>
            <a:pPr algn="r">
              <a:spcBef>
                <a:spcPct val="50000"/>
              </a:spcBef>
              <a:tabLst>
                <a:tab pos="1600200" algn="l"/>
                <a:tab pos="4171950" algn="l"/>
                <a:tab pos="4286250" algn="l"/>
                <a:tab pos="9372600" algn="l"/>
              </a:tabLst>
            </a:pPr>
            <a:r>
              <a:rPr lang="en-US" sz="800" dirty="0"/>
              <a:t>	© 2016, Kronos Incorporated or a related company. All rights reserved.</a:t>
            </a:r>
          </a:p>
        </p:txBody>
      </p:sp>
    </p:spTree>
    <p:extLst>
      <p:ext uri="{BB962C8B-B14F-4D97-AF65-F5344CB8AC3E}">
        <p14:creationId xmlns:p14="http://schemas.microsoft.com/office/powerpoint/2010/main" val="269352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763" y="1020812"/>
            <a:ext cx="3512212" cy="2998984"/>
          </a:xfrm>
          <a:prstGeom prst="rect">
            <a:avLst/>
          </a:prstGeom>
          <a:ln w="3175">
            <a:solidFill>
              <a:schemeClr val="tx1"/>
            </a:solidFill>
            <a:prstDash val="sysDot"/>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Manager Navigator Job Aid</a:t>
            </a:r>
          </a:p>
        </p:txBody>
      </p:sp>
      <p:sp>
        <p:nvSpPr>
          <p:cNvPr id="3" name="Content Placeholder 2"/>
          <p:cNvSpPr>
            <a:spLocks noGrp="1"/>
          </p:cNvSpPr>
          <p:nvPr>
            <p:ph idx="1"/>
          </p:nvPr>
        </p:nvSpPr>
        <p:spPr/>
        <p:txBody>
          <a:bodyPr/>
          <a:lstStyle/>
          <a:p>
            <a:r>
              <a:rPr lang="en-US" dirty="0"/>
              <a:t>Performing Common Manager Tasks</a:t>
            </a:r>
          </a:p>
        </p:txBody>
      </p:sp>
      <p:sp>
        <p:nvSpPr>
          <p:cNvPr id="31" name="Text Box 8" descr="bubble"/>
          <p:cNvSpPr txBox="1">
            <a:spLocks noChangeArrowheads="1"/>
          </p:cNvSpPr>
          <p:nvPr/>
        </p:nvSpPr>
        <p:spPr bwMode="auto">
          <a:xfrm>
            <a:off x="572025" y="1005291"/>
            <a:ext cx="2706190" cy="246221"/>
          </a:xfrm>
          <a:prstGeom prst="rect">
            <a:avLst/>
          </a:prstGeom>
          <a:noFill/>
          <a:ln w="28575">
            <a:noFill/>
            <a:miter lim="800000"/>
            <a:headEnd/>
            <a:tailEnd/>
          </a:ln>
          <a:effectLst/>
        </p:spPr>
        <p:txBody>
          <a:bodyPr wrap="none">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spcBef>
                <a:spcPts val="500"/>
              </a:spcBef>
              <a:spcAft>
                <a:spcPts val="500"/>
              </a:spcAft>
            </a:pPr>
            <a:r>
              <a:rPr lang="en-US" sz="1000" b="1" dirty="0">
                <a:solidFill>
                  <a:srgbClr val="5191CD"/>
                </a:solidFill>
              </a:rPr>
              <a:t>Making a group edit in a Workforce Genie</a:t>
            </a:r>
          </a:p>
        </p:txBody>
      </p:sp>
      <p:sp>
        <p:nvSpPr>
          <p:cNvPr id="37" name="Text Box 11"/>
          <p:cNvSpPr txBox="1">
            <a:spLocks noChangeArrowheads="1"/>
          </p:cNvSpPr>
          <p:nvPr/>
        </p:nvSpPr>
        <p:spPr bwMode="auto">
          <a:xfrm>
            <a:off x="206265" y="1692019"/>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0" dirty="0">
                <a:solidFill>
                  <a:srgbClr val="FFFFFF"/>
                </a:solidFill>
              </a:rPr>
              <a:t>1</a:t>
            </a:r>
          </a:p>
        </p:txBody>
      </p:sp>
      <p:sp>
        <p:nvSpPr>
          <p:cNvPr id="38" name="Text Box 11"/>
          <p:cNvSpPr txBox="1">
            <a:spLocks noChangeArrowheads="1"/>
          </p:cNvSpPr>
          <p:nvPr/>
        </p:nvSpPr>
        <p:spPr bwMode="auto">
          <a:xfrm>
            <a:off x="206265" y="2396811"/>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dirty="0">
                <a:solidFill>
                  <a:srgbClr val="FFFFFF"/>
                </a:solidFill>
              </a:rPr>
              <a:t>2</a:t>
            </a:r>
            <a:endParaRPr lang="en-US" sz="900" b="0" dirty="0">
              <a:solidFill>
                <a:srgbClr val="FFFFFF"/>
              </a:solidFill>
            </a:endParaRPr>
          </a:p>
        </p:txBody>
      </p:sp>
      <p:sp>
        <p:nvSpPr>
          <p:cNvPr id="39" name="Text Box 10" descr="bubble"/>
          <p:cNvSpPr txBox="1">
            <a:spLocks noChangeArrowheads="1"/>
          </p:cNvSpPr>
          <p:nvPr/>
        </p:nvSpPr>
        <p:spPr bwMode="auto">
          <a:xfrm>
            <a:off x="400476" y="1680905"/>
            <a:ext cx="4387424" cy="581698"/>
          </a:xfrm>
          <a:prstGeom prst="rect">
            <a:avLst/>
          </a:prstGeom>
          <a:noFill/>
          <a:ln w="28575">
            <a:noFill/>
            <a:miter lim="800000"/>
            <a:headEnd/>
            <a:tailEnd/>
          </a:ln>
          <a:effectLst/>
        </p:spPr>
        <p:txBody>
          <a:bodyPr wrap="square" lIns="0" tIns="27432" rIns="0" bIns="0">
            <a:spAutoFit/>
          </a:bodyPr>
          <a:lstStyle/>
          <a:p>
            <a:pPr algn="l"/>
            <a:r>
              <a:rPr lang="en-US" sz="900" b="0" dirty="0"/>
              <a:t>In the Genie, if there is a specific column that will conveniently sort the group of employees you wish to edit, use the column’s Sorting/Grouping option to sort by that column. (For example, if you intend to approve only the timecards of employees who have approved their own timecard, you could sort on the Employee Approval column.)</a:t>
            </a:r>
          </a:p>
        </p:txBody>
      </p:sp>
      <p:sp>
        <p:nvSpPr>
          <p:cNvPr id="42" name="Text Box 10" descr="bubble"/>
          <p:cNvSpPr txBox="1">
            <a:spLocks noChangeArrowheads="1"/>
          </p:cNvSpPr>
          <p:nvPr/>
        </p:nvSpPr>
        <p:spPr bwMode="auto">
          <a:xfrm>
            <a:off x="400477" y="2383943"/>
            <a:ext cx="4387423" cy="720197"/>
          </a:xfrm>
          <a:prstGeom prst="rect">
            <a:avLst/>
          </a:prstGeom>
          <a:noFill/>
          <a:ln w="28575">
            <a:noFill/>
            <a:miter lim="800000"/>
            <a:headEnd/>
            <a:tailEnd/>
          </a:ln>
          <a:effectLst/>
        </p:spPr>
        <p:txBody>
          <a:bodyPr wrap="square" lIns="0" tIns="27432" rIns="0" bIns="0">
            <a:spAutoFit/>
          </a:bodyPr>
          <a:lstStyle/>
          <a:p>
            <a:pPr algn="l"/>
            <a:r>
              <a:rPr lang="en-US" sz="900" b="0" dirty="0"/>
              <a:t>Select the employees to whom you want to apply the edit.</a:t>
            </a:r>
          </a:p>
          <a:p>
            <a:pPr marL="171450" indent="-171450" algn="l">
              <a:buFont typeface="Arial" panose="020B0604020202020204" pitchFamily="34" charset="0"/>
              <a:buChar char="•"/>
            </a:pPr>
            <a:r>
              <a:rPr lang="en-US" sz="900" dirty="0"/>
              <a:t>To select individual employees, hold down the Control key while selecting names.</a:t>
            </a:r>
          </a:p>
          <a:p>
            <a:pPr marL="171450" indent="-171450" algn="l">
              <a:buFont typeface="Arial" panose="020B0604020202020204" pitchFamily="34" charset="0"/>
              <a:buChar char="•"/>
            </a:pPr>
            <a:r>
              <a:rPr lang="en-US" sz="900" b="0" dirty="0"/>
              <a:t>To select a contiguous set of employees, select the first employee and then hold down the Shift key while selecting the last employee.</a:t>
            </a:r>
          </a:p>
          <a:p>
            <a:pPr marL="171450" indent="-171450" algn="l">
              <a:buFont typeface="Arial" panose="020B0604020202020204" pitchFamily="34" charset="0"/>
              <a:buChar char="•"/>
            </a:pPr>
            <a:r>
              <a:rPr lang="en-US" sz="900" dirty="0"/>
              <a:t>To select all employees, click the </a:t>
            </a:r>
            <a:r>
              <a:rPr lang="en-US" sz="900" b="1" dirty="0"/>
              <a:t>Select All Rows </a:t>
            </a:r>
            <a:r>
              <a:rPr lang="en-US" sz="900" dirty="0"/>
              <a:t>action icon.</a:t>
            </a:r>
          </a:p>
        </p:txBody>
      </p:sp>
      <p:sp>
        <p:nvSpPr>
          <p:cNvPr id="44" name="Text Box 11"/>
          <p:cNvSpPr txBox="1">
            <a:spLocks noChangeArrowheads="1"/>
          </p:cNvSpPr>
          <p:nvPr/>
        </p:nvSpPr>
        <p:spPr bwMode="auto">
          <a:xfrm>
            <a:off x="206265" y="3236916"/>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0" dirty="0">
                <a:solidFill>
                  <a:srgbClr val="FFFFFF"/>
                </a:solidFill>
              </a:rPr>
              <a:t>3</a:t>
            </a:r>
          </a:p>
        </p:txBody>
      </p:sp>
      <p:sp>
        <p:nvSpPr>
          <p:cNvPr id="45" name="Text Box 10" descr="bubble"/>
          <p:cNvSpPr txBox="1">
            <a:spLocks noChangeArrowheads="1"/>
          </p:cNvSpPr>
          <p:nvPr/>
        </p:nvSpPr>
        <p:spPr bwMode="auto">
          <a:xfrm>
            <a:off x="400477" y="3225480"/>
            <a:ext cx="4336623" cy="443198"/>
          </a:xfrm>
          <a:prstGeom prst="rect">
            <a:avLst/>
          </a:prstGeom>
          <a:noFill/>
          <a:ln w="28575">
            <a:noFill/>
            <a:miter lim="800000"/>
            <a:headEnd/>
            <a:tailEnd/>
          </a:ln>
          <a:effectLst/>
        </p:spPr>
        <p:txBody>
          <a:bodyPr wrap="square" lIns="0" tIns="27432" rIns="0" bIns="0">
            <a:spAutoFit/>
          </a:bodyPr>
          <a:lstStyle/>
          <a:p>
            <a:pPr algn="l"/>
            <a:r>
              <a:rPr lang="en-US" sz="900" b="0" dirty="0"/>
              <a:t>With the employees selected, click the action icon related to the edit you want to perform. If a drop-down list with further options appears, select the appropriate action and when prompted provide any further details needed to make the edit.</a:t>
            </a:r>
          </a:p>
        </p:txBody>
      </p:sp>
      <p:sp>
        <p:nvSpPr>
          <p:cNvPr id="48" name="Line 12"/>
          <p:cNvSpPr>
            <a:spLocks noChangeShapeType="1"/>
          </p:cNvSpPr>
          <p:nvPr/>
        </p:nvSpPr>
        <p:spPr bwMode="auto">
          <a:xfrm>
            <a:off x="212725" y="4201160"/>
            <a:ext cx="9420225" cy="0"/>
          </a:xfrm>
          <a:prstGeom prst="line">
            <a:avLst/>
          </a:prstGeom>
          <a:noFill/>
          <a:ln w="9525">
            <a:solidFill>
              <a:schemeClr val="tx1"/>
            </a:solidFill>
            <a:round/>
            <a:headEnd/>
            <a:tailEnd/>
          </a:ln>
        </p:spPr>
        <p:txBody>
          <a:bodyPr wrap="square">
            <a:spAutoFit/>
          </a:bodyPr>
          <a:lstStyle/>
          <a:p>
            <a:endParaRPr lang="en-US" dirty="0"/>
          </a:p>
        </p:txBody>
      </p:sp>
      <p:sp>
        <p:nvSpPr>
          <p:cNvPr id="17" name="Text Box 8" descr="bubble"/>
          <p:cNvSpPr txBox="1">
            <a:spLocks noChangeArrowheads="1"/>
          </p:cNvSpPr>
          <p:nvPr/>
        </p:nvSpPr>
        <p:spPr bwMode="auto">
          <a:xfrm>
            <a:off x="5108465" y="4344841"/>
            <a:ext cx="1669047" cy="246221"/>
          </a:xfrm>
          <a:prstGeom prst="rect">
            <a:avLst/>
          </a:prstGeom>
          <a:noFill/>
          <a:ln w="28575">
            <a:noFill/>
            <a:miter lim="800000"/>
            <a:headEnd/>
            <a:tailEnd/>
          </a:ln>
          <a:effectLst/>
        </p:spPr>
        <p:txBody>
          <a:bodyPr wrap="none">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spcBef>
                <a:spcPts val="500"/>
              </a:spcBef>
              <a:spcAft>
                <a:spcPts val="500"/>
              </a:spcAft>
            </a:pPr>
            <a:r>
              <a:rPr lang="en-US" sz="1000" b="1" dirty="0">
                <a:solidFill>
                  <a:srgbClr val="5191CD"/>
                </a:solidFill>
              </a:rPr>
              <a:t>Using the Search widget</a:t>
            </a:r>
          </a:p>
        </p:txBody>
      </p:sp>
      <p:sp>
        <p:nvSpPr>
          <p:cNvPr id="20" name="Text Box 10" descr="bubble"/>
          <p:cNvSpPr txBox="1">
            <a:spLocks noChangeArrowheads="1"/>
          </p:cNvSpPr>
          <p:nvPr/>
        </p:nvSpPr>
        <p:spPr bwMode="auto">
          <a:xfrm>
            <a:off x="5207426" y="4654168"/>
            <a:ext cx="4581635" cy="858697"/>
          </a:xfrm>
          <a:prstGeom prst="rect">
            <a:avLst/>
          </a:prstGeom>
          <a:noFill/>
          <a:ln w="28575">
            <a:noFill/>
            <a:miter lim="800000"/>
            <a:headEnd/>
            <a:tailEnd/>
          </a:ln>
          <a:effectLst/>
        </p:spPr>
        <p:txBody>
          <a:bodyPr wrap="square" lIns="0" tIns="27432" rIns="0" bIns="0">
            <a:spAutoFit/>
          </a:bodyPr>
          <a:lstStyle/>
          <a:p>
            <a:pPr algn="l"/>
            <a:r>
              <a:rPr lang="en-US" sz="900" dirty="0"/>
              <a:t>The Search widget enables users to search on a variety of Workforce Central items, such as employees, configuration rules, exceptions, and more. It can return a list of employees for which the search/filter is true, often saving you from having to dig deeper for the information you need.</a:t>
            </a:r>
          </a:p>
          <a:p>
            <a:pPr algn="l"/>
            <a:r>
              <a:rPr lang="en-US" sz="900" dirty="0"/>
              <a:t>For example, you could search on the word </a:t>
            </a:r>
            <a:r>
              <a:rPr lang="en-US" sz="900" b="1" dirty="0"/>
              <a:t>over</a:t>
            </a:r>
            <a:r>
              <a:rPr lang="en-US" sz="900" dirty="0"/>
              <a:t> and select the </a:t>
            </a:r>
            <a:r>
              <a:rPr lang="en-US" sz="900" b="1" dirty="0"/>
              <a:t>Unapproved Overtime </a:t>
            </a:r>
            <a:r>
              <a:rPr lang="en-US" sz="900" dirty="0"/>
              <a:t>suggestion to view all of your employees who have unapproved overtime.</a:t>
            </a:r>
          </a:p>
        </p:txBody>
      </p:sp>
      <p:sp>
        <p:nvSpPr>
          <p:cNvPr id="15" name="Line 12"/>
          <p:cNvSpPr>
            <a:spLocks noChangeShapeType="1"/>
          </p:cNvSpPr>
          <p:nvPr/>
        </p:nvSpPr>
        <p:spPr bwMode="auto">
          <a:xfrm rot="5400000">
            <a:off x="3525139" y="5958142"/>
            <a:ext cx="2795396" cy="0"/>
          </a:xfrm>
          <a:prstGeom prst="line">
            <a:avLst/>
          </a:prstGeom>
          <a:noFill/>
          <a:ln w="9525">
            <a:solidFill>
              <a:schemeClr val="tx1"/>
            </a:solidFill>
            <a:round/>
            <a:headEnd/>
            <a:tailEnd/>
          </a:ln>
        </p:spPr>
        <p:txBody>
          <a:bodyPr wrap="square">
            <a:spAutoFit/>
          </a:bodyPr>
          <a:lstStyle/>
          <a:p>
            <a:endParaRPr lang="en-US" dirty="0"/>
          </a:p>
        </p:txBody>
      </p:sp>
      <p:sp>
        <p:nvSpPr>
          <p:cNvPr id="16" name="Text Box 8" descr="bubble"/>
          <p:cNvSpPr txBox="1">
            <a:spLocks noChangeArrowheads="1"/>
          </p:cNvSpPr>
          <p:nvPr/>
        </p:nvSpPr>
        <p:spPr bwMode="auto">
          <a:xfrm>
            <a:off x="136339" y="4344840"/>
            <a:ext cx="1550424" cy="246221"/>
          </a:xfrm>
          <a:prstGeom prst="rect">
            <a:avLst/>
          </a:prstGeom>
          <a:noFill/>
          <a:ln w="28575">
            <a:noFill/>
            <a:miter lim="800000"/>
            <a:headEnd/>
            <a:tailEnd/>
          </a:ln>
          <a:effectLst/>
        </p:spPr>
        <p:txBody>
          <a:bodyPr wrap="none">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spcBef>
                <a:spcPts val="500"/>
              </a:spcBef>
              <a:spcAft>
                <a:spcPts val="500"/>
              </a:spcAft>
            </a:pPr>
            <a:r>
              <a:rPr lang="en-US" sz="1000" b="1" dirty="0">
                <a:solidFill>
                  <a:srgbClr val="5191CD"/>
                </a:solidFill>
              </a:rPr>
              <a:t>Using </a:t>
            </a:r>
            <a:r>
              <a:rPr lang="en-US" sz="1000" b="1" dirty="0" err="1">
                <a:solidFill>
                  <a:srgbClr val="5191CD"/>
                </a:solidFill>
              </a:rPr>
              <a:t>Goto</a:t>
            </a:r>
            <a:r>
              <a:rPr lang="en-US" sz="1000" b="1" dirty="0">
                <a:solidFill>
                  <a:srgbClr val="5191CD"/>
                </a:solidFill>
              </a:rPr>
              <a:t> navigation</a:t>
            </a:r>
          </a:p>
        </p:txBody>
      </p:sp>
      <p:sp>
        <p:nvSpPr>
          <p:cNvPr id="18" name="Text Box 10" descr="bubble"/>
          <p:cNvSpPr txBox="1">
            <a:spLocks noChangeArrowheads="1"/>
          </p:cNvSpPr>
          <p:nvPr/>
        </p:nvSpPr>
        <p:spPr bwMode="auto">
          <a:xfrm>
            <a:off x="225238" y="4666867"/>
            <a:ext cx="4581636" cy="581698"/>
          </a:xfrm>
          <a:prstGeom prst="rect">
            <a:avLst/>
          </a:prstGeom>
          <a:noFill/>
          <a:ln w="28575">
            <a:noFill/>
            <a:miter lim="800000"/>
            <a:headEnd/>
            <a:tailEnd/>
          </a:ln>
          <a:effectLst/>
        </p:spPr>
        <p:txBody>
          <a:bodyPr wrap="square" lIns="0" tIns="27432" rIns="0" bIns="0">
            <a:spAutoFit/>
          </a:bodyPr>
          <a:lstStyle/>
          <a:p>
            <a:pPr algn="l"/>
            <a:r>
              <a:rPr lang="en-US" sz="900" dirty="0" err="1"/>
              <a:t>Goto</a:t>
            </a:r>
            <a:r>
              <a:rPr lang="en-US" sz="900" dirty="0"/>
              <a:t> navigation makes it possible for you to select a specific context (i.e. group of employees and time period) in the widget you are currently viewing, and carry that context with you to another widget. This is convenient if you need to view information and/or perform tasks spread across several widgets, with the same group of employees.</a:t>
            </a:r>
            <a:endParaRPr lang="en-US" sz="900" b="0" dirty="0"/>
          </a:p>
        </p:txBody>
      </p:sp>
      <p:sp>
        <p:nvSpPr>
          <p:cNvPr id="21" name="Text Box 11"/>
          <p:cNvSpPr txBox="1">
            <a:spLocks noChangeArrowheads="1"/>
          </p:cNvSpPr>
          <p:nvPr/>
        </p:nvSpPr>
        <p:spPr bwMode="auto">
          <a:xfrm>
            <a:off x="212725" y="3807454"/>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dirty="0">
                <a:solidFill>
                  <a:srgbClr val="FFFFFF"/>
                </a:solidFill>
              </a:rPr>
              <a:t>4</a:t>
            </a:r>
            <a:endParaRPr lang="en-US" sz="900" b="0" dirty="0">
              <a:solidFill>
                <a:srgbClr val="FFFFFF"/>
              </a:solidFill>
            </a:endParaRPr>
          </a:p>
        </p:txBody>
      </p:sp>
      <p:sp>
        <p:nvSpPr>
          <p:cNvPr id="24" name="Text Box 10" descr="bubble"/>
          <p:cNvSpPr txBox="1">
            <a:spLocks noChangeArrowheads="1"/>
          </p:cNvSpPr>
          <p:nvPr/>
        </p:nvSpPr>
        <p:spPr bwMode="auto">
          <a:xfrm>
            <a:off x="397412" y="3790017"/>
            <a:ext cx="4336623" cy="166199"/>
          </a:xfrm>
          <a:prstGeom prst="rect">
            <a:avLst/>
          </a:prstGeom>
          <a:noFill/>
          <a:ln w="28575">
            <a:noFill/>
            <a:miter lim="800000"/>
            <a:headEnd/>
            <a:tailEnd/>
          </a:ln>
          <a:effectLst/>
        </p:spPr>
        <p:txBody>
          <a:bodyPr wrap="square" lIns="0" tIns="27432" rIns="0" bIns="0">
            <a:spAutoFit/>
          </a:bodyPr>
          <a:lstStyle/>
          <a:p>
            <a:pPr algn="l"/>
            <a:r>
              <a:rPr lang="en-US" sz="900" dirty="0"/>
              <a:t>Click </a:t>
            </a:r>
            <a:r>
              <a:rPr lang="en-US" sz="900" b="1" dirty="0"/>
              <a:t>Apply</a:t>
            </a:r>
            <a:r>
              <a:rPr lang="en-US" sz="900" dirty="0"/>
              <a:t> (or </a:t>
            </a:r>
            <a:r>
              <a:rPr lang="en-US" sz="900" b="1" dirty="0"/>
              <a:t>Yes</a:t>
            </a:r>
            <a:r>
              <a:rPr lang="en-US" sz="900" dirty="0"/>
              <a:t>) to apply and save the edit.</a:t>
            </a:r>
            <a:endParaRPr lang="en-US" sz="900" b="0" dirty="0"/>
          </a:p>
        </p:txBody>
      </p:sp>
      <p:sp>
        <p:nvSpPr>
          <p:cNvPr id="25" name="Text Box 11"/>
          <p:cNvSpPr txBox="1">
            <a:spLocks noChangeArrowheads="1"/>
          </p:cNvSpPr>
          <p:nvPr/>
        </p:nvSpPr>
        <p:spPr bwMode="auto">
          <a:xfrm>
            <a:off x="225239" y="5382563"/>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0" dirty="0">
                <a:solidFill>
                  <a:srgbClr val="FFFFFF"/>
                </a:solidFill>
              </a:rPr>
              <a:t>1</a:t>
            </a:r>
          </a:p>
        </p:txBody>
      </p:sp>
      <p:sp>
        <p:nvSpPr>
          <p:cNvPr id="26" name="Text Box 11"/>
          <p:cNvSpPr txBox="1">
            <a:spLocks noChangeArrowheads="1"/>
          </p:cNvSpPr>
          <p:nvPr/>
        </p:nvSpPr>
        <p:spPr bwMode="auto">
          <a:xfrm>
            <a:off x="225239" y="6361675"/>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dirty="0">
                <a:solidFill>
                  <a:srgbClr val="FFFFFF"/>
                </a:solidFill>
              </a:rPr>
              <a:t>2</a:t>
            </a:r>
            <a:endParaRPr lang="en-US" sz="900" b="0" dirty="0">
              <a:solidFill>
                <a:srgbClr val="FFFFFF"/>
              </a:solidFill>
            </a:endParaRPr>
          </a:p>
        </p:txBody>
      </p:sp>
      <p:sp>
        <p:nvSpPr>
          <p:cNvPr id="27" name="Text Box 10" descr="bubble"/>
          <p:cNvSpPr txBox="1">
            <a:spLocks noChangeArrowheads="1"/>
          </p:cNvSpPr>
          <p:nvPr/>
        </p:nvSpPr>
        <p:spPr bwMode="auto">
          <a:xfrm>
            <a:off x="419450" y="5370686"/>
            <a:ext cx="4387424" cy="858697"/>
          </a:xfrm>
          <a:prstGeom prst="rect">
            <a:avLst/>
          </a:prstGeom>
          <a:noFill/>
          <a:ln w="28575">
            <a:noFill/>
            <a:miter lim="800000"/>
            <a:headEnd/>
            <a:tailEnd/>
          </a:ln>
          <a:effectLst/>
        </p:spPr>
        <p:txBody>
          <a:bodyPr wrap="square" lIns="0" tIns="27432" rIns="0" bIns="0">
            <a:spAutoFit/>
          </a:bodyPr>
          <a:lstStyle/>
          <a:p>
            <a:pPr algn="l"/>
            <a:r>
              <a:rPr lang="en-US" sz="900" b="0" dirty="0"/>
              <a:t>In a Genie (or the Search widget) select the group of employees you want to carry over to a new widget, using the same selection approach as you would when making a group edit (see </a:t>
            </a:r>
            <a:r>
              <a:rPr lang="en-US" sz="900" b="1" dirty="0"/>
              <a:t>Making a group edit in a Workforce Genie</a:t>
            </a:r>
            <a:r>
              <a:rPr lang="en-US" sz="900" b="0" dirty="0"/>
              <a:t>). </a:t>
            </a:r>
          </a:p>
          <a:p>
            <a:pPr algn="l"/>
            <a:r>
              <a:rPr lang="en-US" sz="900" b="1" dirty="0"/>
              <a:t>Note</a:t>
            </a:r>
            <a:r>
              <a:rPr lang="en-US" sz="900" dirty="0"/>
              <a:t>: If you are in a widget that only shows one employee’s information at a time (such as the Timecards widget), the context will show that you have a certain number of employees selected. These employees will be carried over.</a:t>
            </a:r>
            <a:endParaRPr lang="en-US" sz="900" b="0" dirty="0"/>
          </a:p>
        </p:txBody>
      </p:sp>
      <p:sp>
        <p:nvSpPr>
          <p:cNvPr id="28" name="Text Box 10" descr="bubble"/>
          <p:cNvSpPr txBox="1">
            <a:spLocks noChangeArrowheads="1"/>
          </p:cNvSpPr>
          <p:nvPr/>
        </p:nvSpPr>
        <p:spPr bwMode="auto">
          <a:xfrm>
            <a:off x="419451" y="6351504"/>
            <a:ext cx="4387423" cy="304699"/>
          </a:xfrm>
          <a:prstGeom prst="rect">
            <a:avLst/>
          </a:prstGeom>
          <a:noFill/>
          <a:ln w="28575">
            <a:noFill/>
            <a:miter lim="800000"/>
            <a:headEnd/>
            <a:tailEnd/>
          </a:ln>
          <a:effectLst/>
        </p:spPr>
        <p:txBody>
          <a:bodyPr wrap="square" lIns="0" tIns="27432" rIns="0" bIns="0">
            <a:spAutoFit/>
          </a:bodyPr>
          <a:lstStyle/>
          <a:p>
            <a:pPr algn="l"/>
            <a:r>
              <a:rPr lang="en-US" sz="900" b="0" dirty="0"/>
              <a:t>Open the </a:t>
            </a:r>
            <a:r>
              <a:rPr lang="en-US" sz="900" b="0" dirty="0" err="1"/>
              <a:t>Goto</a:t>
            </a:r>
            <a:r>
              <a:rPr lang="en-US" sz="900" b="0" dirty="0"/>
              <a:t> menu               and select the widget or workspace you would like to move to. </a:t>
            </a:r>
          </a:p>
        </p:txBody>
      </p:sp>
      <p:sp>
        <p:nvSpPr>
          <p:cNvPr id="34" name="Text Box 10" descr="bubble"/>
          <p:cNvSpPr txBox="1">
            <a:spLocks noChangeArrowheads="1"/>
          </p:cNvSpPr>
          <p:nvPr/>
        </p:nvSpPr>
        <p:spPr bwMode="auto">
          <a:xfrm>
            <a:off x="225238" y="6778325"/>
            <a:ext cx="4581635" cy="443198"/>
          </a:xfrm>
          <a:prstGeom prst="rect">
            <a:avLst/>
          </a:prstGeom>
          <a:noFill/>
          <a:ln w="28575">
            <a:noFill/>
            <a:miter lim="800000"/>
            <a:headEnd/>
            <a:tailEnd/>
          </a:ln>
          <a:effectLst/>
        </p:spPr>
        <p:txBody>
          <a:bodyPr wrap="square" lIns="0" tIns="27432" rIns="0" bIns="0">
            <a:spAutoFit/>
          </a:bodyPr>
          <a:lstStyle/>
          <a:p>
            <a:pPr algn="l"/>
            <a:r>
              <a:rPr lang="en-US" sz="900" dirty="0"/>
              <a:t>You can continue to move to new widgets with the selected employees (or a subset of those employees, if you choose). To “reset” your selection when you are done working with those employees, click the workspace’s Refresh icon.</a:t>
            </a:r>
            <a:endParaRPr lang="en-US" sz="900" b="0" dirty="0"/>
          </a:p>
        </p:txBody>
      </p:sp>
      <p:grpSp>
        <p:nvGrpSpPr>
          <p:cNvPr id="35" name="Group 34"/>
          <p:cNvGrpSpPr/>
          <p:nvPr/>
        </p:nvGrpSpPr>
        <p:grpSpPr>
          <a:xfrm>
            <a:off x="219597" y="892856"/>
            <a:ext cx="398594" cy="320040"/>
            <a:chOff x="8625392" y="1958016"/>
            <a:chExt cx="398594" cy="320040"/>
          </a:xfrm>
        </p:grpSpPr>
        <p:sp>
          <p:nvSpPr>
            <p:cNvPr id="36" name="Explosion 2 35"/>
            <p:cNvSpPr/>
            <p:nvPr/>
          </p:nvSpPr>
          <p:spPr bwMode="auto">
            <a:xfrm>
              <a:off x="8627747" y="1958016"/>
              <a:ext cx="396239" cy="320040"/>
            </a:xfrm>
            <a:prstGeom prst="irregularSeal2">
              <a:avLst/>
            </a:prstGeom>
            <a:solidFill>
              <a:srgbClr val="FFFFFF"/>
            </a:solidFill>
            <a:ln w="25400" cap="flat" cmpd="sng" algn="ctr">
              <a:solidFill>
                <a:srgbClr val="F04E29"/>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40" name="TextBox 39"/>
            <p:cNvSpPr txBox="1"/>
            <p:nvPr/>
          </p:nvSpPr>
          <p:spPr>
            <a:xfrm rot="19500000">
              <a:off x="8625392" y="2032390"/>
              <a:ext cx="369012" cy="200055"/>
            </a:xfrm>
            <a:prstGeom prst="rect">
              <a:avLst/>
            </a:prstGeom>
            <a:noFill/>
          </p:spPr>
          <p:txBody>
            <a:bodyPr wrap="none" rtlCol="0">
              <a:spAutoFit/>
            </a:bodyPr>
            <a:lstStyle/>
            <a:p>
              <a:r>
                <a:rPr lang="en-US" sz="700" b="1" dirty="0">
                  <a:solidFill>
                    <a:srgbClr val="F15D22"/>
                  </a:solidFill>
                </a:rPr>
                <a:t>New</a:t>
              </a:r>
            </a:p>
          </p:txBody>
        </p:sp>
      </p:grpSp>
      <p:sp>
        <p:nvSpPr>
          <p:cNvPr id="29" name="Text Box 11"/>
          <p:cNvSpPr txBox="1">
            <a:spLocks noChangeArrowheads="1"/>
          </p:cNvSpPr>
          <p:nvPr/>
        </p:nvSpPr>
        <p:spPr bwMode="auto">
          <a:xfrm>
            <a:off x="5207426" y="5638763"/>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0" dirty="0">
                <a:solidFill>
                  <a:srgbClr val="FFFFFF"/>
                </a:solidFill>
              </a:rPr>
              <a:t>1</a:t>
            </a:r>
          </a:p>
        </p:txBody>
      </p:sp>
      <p:sp>
        <p:nvSpPr>
          <p:cNvPr id="30" name="Text Box 11"/>
          <p:cNvSpPr txBox="1">
            <a:spLocks noChangeArrowheads="1"/>
          </p:cNvSpPr>
          <p:nvPr/>
        </p:nvSpPr>
        <p:spPr bwMode="auto">
          <a:xfrm>
            <a:off x="5207426" y="5916835"/>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dirty="0">
                <a:solidFill>
                  <a:srgbClr val="FFFFFF"/>
                </a:solidFill>
              </a:rPr>
              <a:t>2</a:t>
            </a:r>
            <a:endParaRPr lang="en-US" sz="900" b="0" dirty="0">
              <a:solidFill>
                <a:srgbClr val="FFFFFF"/>
              </a:solidFill>
            </a:endParaRPr>
          </a:p>
        </p:txBody>
      </p:sp>
      <p:sp>
        <p:nvSpPr>
          <p:cNvPr id="32" name="Text Box 10" descr="bubble"/>
          <p:cNvSpPr txBox="1">
            <a:spLocks noChangeArrowheads="1"/>
          </p:cNvSpPr>
          <p:nvPr/>
        </p:nvSpPr>
        <p:spPr bwMode="auto">
          <a:xfrm>
            <a:off x="5401637" y="5624715"/>
            <a:ext cx="4387424" cy="166199"/>
          </a:xfrm>
          <a:prstGeom prst="rect">
            <a:avLst/>
          </a:prstGeom>
          <a:noFill/>
          <a:ln w="28575">
            <a:noFill/>
            <a:miter lim="800000"/>
            <a:headEnd/>
            <a:tailEnd/>
          </a:ln>
          <a:effectLst/>
        </p:spPr>
        <p:txBody>
          <a:bodyPr wrap="square" lIns="0" tIns="27432" rIns="0" bIns="0">
            <a:spAutoFit/>
          </a:bodyPr>
          <a:lstStyle/>
          <a:p>
            <a:pPr algn="l"/>
            <a:r>
              <a:rPr lang="en-US" sz="900" b="0" dirty="0"/>
              <a:t>Click the </a:t>
            </a:r>
            <a:r>
              <a:rPr lang="en-US" sz="900" b="1" dirty="0"/>
              <a:t>Search</a:t>
            </a:r>
            <a:r>
              <a:rPr lang="en-US" sz="900" b="0" dirty="0"/>
              <a:t> icon           in the upper right corner of Navigator.</a:t>
            </a:r>
          </a:p>
        </p:txBody>
      </p:sp>
      <p:sp>
        <p:nvSpPr>
          <p:cNvPr id="33" name="Text Box 10" descr="bubble"/>
          <p:cNvSpPr txBox="1">
            <a:spLocks noChangeArrowheads="1"/>
          </p:cNvSpPr>
          <p:nvPr/>
        </p:nvSpPr>
        <p:spPr bwMode="auto">
          <a:xfrm>
            <a:off x="5401638" y="5902764"/>
            <a:ext cx="4387423" cy="304699"/>
          </a:xfrm>
          <a:prstGeom prst="rect">
            <a:avLst/>
          </a:prstGeom>
          <a:noFill/>
          <a:ln w="28575">
            <a:noFill/>
            <a:miter lim="800000"/>
            <a:headEnd/>
            <a:tailEnd/>
          </a:ln>
          <a:effectLst/>
        </p:spPr>
        <p:txBody>
          <a:bodyPr wrap="square" lIns="0" tIns="27432" rIns="0" bIns="0">
            <a:spAutoFit/>
          </a:bodyPr>
          <a:lstStyle/>
          <a:p>
            <a:pPr algn="l"/>
            <a:r>
              <a:rPr lang="en-US" sz="900" b="0" dirty="0"/>
              <a:t>In the search field, start typing the name of the item (employee, rule, exception, etc.) that you want to search on. As you type a list of suggestions will appear below.</a:t>
            </a:r>
          </a:p>
        </p:txBody>
      </p:sp>
      <p:sp>
        <p:nvSpPr>
          <p:cNvPr id="41" name="Text Box 11"/>
          <p:cNvSpPr txBox="1">
            <a:spLocks noChangeArrowheads="1"/>
          </p:cNvSpPr>
          <p:nvPr/>
        </p:nvSpPr>
        <p:spPr bwMode="auto">
          <a:xfrm>
            <a:off x="5207426" y="6330220"/>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0" dirty="0">
                <a:solidFill>
                  <a:srgbClr val="FFFFFF"/>
                </a:solidFill>
              </a:rPr>
              <a:t>3</a:t>
            </a:r>
          </a:p>
        </p:txBody>
      </p:sp>
      <p:sp>
        <p:nvSpPr>
          <p:cNvPr id="43" name="Text Box 10" descr="bubble"/>
          <p:cNvSpPr txBox="1">
            <a:spLocks noChangeArrowheads="1"/>
          </p:cNvSpPr>
          <p:nvPr/>
        </p:nvSpPr>
        <p:spPr bwMode="auto">
          <a:xfrm>
            <a:off x="5401638" y="6319313"/>
            <a:ext cx="4336623" cy="581698"/>
          </a:xfrm>
          <a:prstGeom prst="rect">
            <a:avLst/>
          </a:prstGeom>
          <a:noFill/>
          <a:ln w="28575">
            <a:noFill/>
            <a:miter lim="800000"/>
            <a:headEnd/>
            <a:tailEnd/>
          </a:ln>
          <a:effectLst/>
        </p:spPr>
        <p:txBody>
          <a:bodyPr wrap="square" lIns="0" tIns="27432" rIns="0" bIns="0">
            <a:spAutoFit/>
          </a:bodyPr>
          <a:lstStyle/>
          <a:p>
            <a:pPr algn="l"/>
            <a:r>
              <a:rPr lang="en-US" sz="900" b="0" dirty="0"/>
              <a:t>If the item you are looking for appears in the list of suggestions, select it and the item’s details will appear in the right half of the widget. If you want to perform a task with any of the employees that appear, you can select them and use </a:t>
            </a:r>
            <a:r>
              <a:rPr lang="en-US" sz="900" b="0" dirty="0" err="1"/>
              <a:t>Goto</a:t>
            </a:r>
            <a:r>
              <a:rPr lang="en-US" sz="900" b="0" dirty="0"/>
              <a:t> navigation to carry them into another widget.</a:t>
            </a:r>
          </a:p>
        </p:txBody>
      </p:sp>
      <p:sp>
        <p:nvSpPr>
          <p:cNvPr id="46" name="Text Box 11"/>
          <p:cNvSpPr txBox="1">
            <a:spLocks noChangeArrowheads="1"/>
          </p:cNvSpPr>
          <p:nvPr/>
        </p:nvSpPr>
        <p:spPr bwMode="auto">
          <a:xfrm>
            <a:off x="5213886" y="7030298"/>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dirty="0">
                <a:solidFill>
                  <a:srgbClr val="FFFFFF"/>
                </a:solidFill>
              </a:rPr>
              <a:t>4</a:t>
            </a:r>
            <a:endParaRPr lang="en-US" sz="900" b="0" dirty="0">
              <a:solidFill>
                <a:srgbClr val="FFFFFF"/>
              </a:solidFill>
            </a:endParaRPr>
          </a:p>
        </p:txBody>
      </p:sp>
      <p:sp>
        <p:nvSpPr>
          <p:cNvPr id="47" name="Text Box 10" descr="bubble"/>
          <p:cNvSpPr txBox="1">
            <a:spLocks noChangeArrowheads="1"/>
          </p:cNvSpPr>
          <p:nvPr/>
        </p:nvSpPr>
        <p:spPr bwMode="auto">
          <a:xfrm>
            <a:off x="5408098" y="7012861"/>
            <a:ext cx="4336623" cy="443198"/>
          </a:xfrm>
          <a:prstGeom prst="rect">
            <a:avLst/>
          </a:prstGeom>
          <a:noFill/>
          <a:ln w="28575">
            <a:noFill/>
            <a:miter lim="800000"/>
            <a:headEnd/>
            <a:tailEnd/>
          </a:ln>
          <a:effectLst/>
        </p:spPr>
        <p:txBody>
          <a:bodyPr wrap="square" lIns="0" tIns="27432" rIns="0" bIns="0">
            <a:spAutoFit/>
          </a:bodyPr>
          <a:lstStyle/>
          <a:p>
            <a:pPr algn="l"/>
            <a:r>
              <a:rPr lang="en-US" sz="900" b="0" dirty="0"/>
              <a:t>If your search did not locate what you were looking for, you can clear the search by clicking       .  . You can then enable the Hints (On) option                          and use the items in the drop-down list that appears to help you locate it.</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5854" y="5651337"/>
            <a:ext cx="234937" cy="15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693" y="7179650"/>
            <a:ext cx="288607" cy="16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0251" y="7191824"/>
            <a:ext cx="689610" cy="136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 Box 10" descr="bubble"/>
          <p:cNvSpPr txBox="1">
            <a:spLocks noChangeArrowheads="1"/>
          </p:cNvSpPr>
          <p:nvPr/>
        </p:nvSpPr>
        <p:spPr bwMode="auto">
          <a:xfrm>
            <a:off x="206264" y="1254866"/>
            <a:ext cx="4581636" cy="304699"/>
          </a:xfrm>
          <a:prstGeom prst="rect">
            <a:avLst/>
          </a:prstGeom>
          <a:noFill/>
          <a:ln w="28575">
            <a:noFill/>
            <a:miter lim="800000"/>
            <a:headEnd/>
            <a:tailEnd/>
          </a:ln>
          <a:effectLst/>
        </p:spPr>
        <p:txBody>
          <a:bodyPr wrap="square" lIns="0" tIns="27432" rIns="0" bIns="0">
            <a:spAutoFit/>
          </a:bodyPr>
          <a:lstStyle/>
          <a:p>
            <a:pPr algn="l"/>
            <a:r>
              <a:rPr lang="en-US" sz="900" dirty="0"/>
              <a:t>When you are working in a Genie, you can select a group of employees and apply the same edit to all of them simultaneously, saving time and reducing the chance of error.</a:t>
            </a:r>
            <a:endParaRPr lang="en-US" sz="900" b="0" dirty="0"/>
          </a:p>
        </p:txBody>
      </p:sp>
      <p:cxnSp>
        <p:nvCxnSpPr>
          <p:cNvPr id="50" name="Straight Connector 49"/>
          <p:cNvCxnSpPr>
            <a:stCxn id="51" idx="3"/>
          </p:cNvCxnSpPr>
          <p:nvPr/>
        </p:nvCxnSpPr>
        <p:spPr bwMode="auto">
          <a:xfrm>
            <a:off x="5410238" y="1861959"/>
            <a:ext cx="1264681" cy="1145"/>
          </a:xfrm>
          <a:prstGeom prst="line">
            <a:avLst/>
          </a:prstGeom>
          <a:solidFill>
            <a:schemeClr val="accent1"/>
          </a:solidFill>
          <a:ln w="19050" cap="flat" cmpd="sng" algn="ctr">
            <a:solidFill>
              <a:srgbClr val="F02E00"/>
            </a:solidFill>
            <a:prstDash val="solid"/>
            <a:round/>
            <a:headEnd type="oval" w="med" len="med"/>
            <a:tailEnd type="triangle" w="med" len="med"/>
          </a:ln>
          <a:effectLst/>
        </p:spPr>
      </p:cxnSp>
      <p:sp>
        <p:nvSpPr>
          <p:cNvPr id="51" name="Text Box 11"/>
          <p:cNvSpPr txBox="1">
            <a:spLocks noChangeArrowheads="1"/>
          </p:cNvSpPr>
          <p:nvPr/>
        </p:nvSpPr>
        <p:spPr bwMode="auto">
          <a:xfrm>
            <a:off x="5257761" y="1779663"/>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0" dirty="0">
                <a:solidFill>
                  <a:srgbClr val="FFFFFF"/>
                </a:solidFill>
              </a:rPr>
              <a:t>1</a:t>
            </a:r>
          </a:p>
        </p:txBody>
      </p:sp>
      <p:cxnSp>
        <p:nvCxnSpPr>
          <p:cNvPr id="52" name="Straight Connector 51"/>
          <p:cNvCxnSpPr>
            <a:stCxn id="53" idx="3"/>
          </p:cNvCxnSpPr>
          <p:nvPr/>
        </p:nvCxnSpPr>
        <p:spPr bwMode="auto">
          <a:xfrm>
            <a:off x="5410238" y="2384691"/>
            <a:ext cx="283334" cy="0"/>
          </a:xfrm>
          <a:prstGeom prst="line">
            <a:avLst/>
          </a:prstGeom>
          <a:solidFill>
            <a:schemeClr val="accent1"/>
          </a:solidFill>
          <a:ln w="19050" cap="flat" cmpd="sng" algn="ctr">
            <a:solidFill>
              <a:srgbClr val="F02E00"/>
            </a:solidFill>
            <a:prstDash val="solid"/>
            <a:round/>
            <a:headEnd type="oval" w="med" len="med"/>
            <a:tailEnd type="triangle" w="med" len="med"/>
          </a:ln>
          <a:effectLst/>
        </p:spPr>
      </p:cxnSp>
      <p:sp>
        <p:nvSpPr>
          <p:cNvPr id="53" name="Text Box 11"/>
          <p:cNvSpPr txBox="1">
            <a:spLocks noChangeArrowheads="1"/>
          </p:cNvSpPr>
          <p:nvPr/>
        </p:nvSpPr>
        <p:spPr bwMode="auto">
          <a:xfrm>
            <a:off x="5257761" y="2302395"/>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0" dirty="0">
                <a:solidFill>
                  <a:srgbClr val="FFFFFF"/>
                </a:solidFill>
              </a:rPr>
              <a:t>2</a:t>
            </a:r>
          </a:p>
        </p:txBody>
      </p:sp>
      <p:cxnSp>
        <p:nvCxnSpPr>
          <p:cNvPr id="54" name="Straight Connector 53"/>
          <p:cNvCxnSpPr>
            <a:stCxn id="55" idx="3"/>
          </p:cNvCxnSpPr>
          <p:nvPr/>
        </p:nvCxnSpPr>
        <p:spPr bwMode="auto">
          <a:xfrm>
            <a:off x="5410161" y="1323104"/>
            <a:ext cx="283334" cy="0"/>
          </a:xfrm>
          <a:prstGeom prst="line">
            <a:avLst/>
          </a:prstGeom>
          <a:solidFill>
            <a:schemeClr val="accent1"/>
          </a:solidFill>
          <a:ln w="19050" cap="flat" cmpd="sng" algn="ctr">
            <a:solidFill>
              <a:srgbClr val="F02E00"/>
            </a:solidFill>
            <a:prstDash val="solid"/>
            <a:round/>
            <a:headEnd type="oval" w="med" len="med"/>
            <a:tailEnd type="triangle" w="med" len="med"/>
          </a:ln>
          <a:effectLst/>
        </p:spPr>
      </p:cxnSp>
      <p:sp>
        <p:nvSpPr>
          <p:cNvPr id="55" name="Text Box 11"/>
          <p:cNvSpPr txBox="1">
            <a:spLocks noChangeArrowheads="1"/>
          </p:cNvSpPr>
          <p:nvPr/>
        </p:nvSpPr>
        <p:spPr bwMode="auto">
          <a:xfrm>
            <a:off x="5257684" y="1240808"/>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0" dirty="0">
                <a:solidFill>
                  <a:srgbClr val="FFFFFF"/>
                </a:solidFill>
              </a:rPr>
              <a:t>3</a:t>
            </a:r>
          </a:p>
        </p:txBody>
      </p:sp>
      <p:cxnSp>
        <p:nvCxnSpPr>
          <p:cNvPr id="56" name="Straight Connector 55"/>
          <p:cNvCxnSpPr/>
          <p:nvPr/>
        </p:nvCxnSpPr>
        <p:spPr bwMode="auto">
          <a:xfrm>
            <a:off x="5410084" y="3397208"/>
            <a:ext cx="2705216" cy="0"/>
          </a:xfrm>
          <a:prstGeom prst="line">
            <a:avLst/>
          </a:prstGeom>
          <a:solidFill>
            <a:schemeClr val="accent1"/>
          </a:solidFill>
          <a:ln w="19050" cap="flat" cmpd="sng" algn="ctr">
            <a:solidFill>
              <a:srgbClr val="F02E00"/>
            </a:solidFill>
            <a:prstDash val="solid"/>
            <a:round/>
            <a:headEnd type="oval" w="med" len="med"/>
            <a:tailEnd type="triangle" w="med" len="med"/>
          </a:ln>
          <a:effectLst/>
        </p:spPr>
      </p:cxnSp>
      <p:sp>
        <p:nvSpPr>
          <p:cNvPr id="57" name="Text Box 11"/>
          <p:cNvSpPr txBox="1">
            <a:spLocks noChangeArrowheads="1"/>
          </p:cNvSpPr>
          <p:nvPr/>
        </p:nvSpPr>
        <p:spPr bwMode="auto">
          <a:xfrm>
            <a:off x="5259703" y="3302555"/>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0" dirty="0">
                <a:solidFill>
                  <a:srgbClr val="FFFFFF"/>
                </a:solidFill>
              </a:rPr>
              <a:t>4</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0284" y="6351722"/>
            <a:ext cx="333334" cy="293334"/>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4517" y="7104823"/>
            <a:ext cx="1251428" cy="234286"/>
          </a:xfrm>
          <a:prstGeom prst="rect">
            <a:avLst/>
          </a:prstGeom>
        </p:spPr>
      </p:pic>
      <p:sp>
        <p:nvSpPr>
          <p:cNvPr id="58" name="Text Box 4"/>
          <p:cNvSpPr txBox="1">
            <a:spLocks noChangeArrowheads="1"/>
          </p:cNvSpPr>
          <p:nvPr/>
        </p:nvSpPr>
        <p:spPr bwMode="ltGray">
          <a:xfrm>
            <a:off x="160021" y="7426325"/>
            <a:ext cx="9684068" cy="215444"/>
          </a:xfrm>
          <a:prstGeom prst="rect">
            <a:avLst/>
          </a:prstGeom>
          <a:noFill/>
          <a:ln w="9525">
            <a:noFill/>
            <a:miter lim="800000"/>
            <a:headEnd type="none" w="sm" len="sm"/>
            <a:tailEnd/>
          </a:ln>
          <a:effectLst/>
        </p:spPr>
        <p:txBody>
          <a:bodyPr wrap="square">
            <a:spAutoFit/>
          </a:bodyPr>
          <a:lstStyle/>
          <a:p>
            <a:pPr algn="r">
              <a:spcBef>
                <a:spcPct val="50000"/>
              </a:spcBef>
              <a:tabLst>
                <a:tab pos="1600200" algn="l"/>
                <a:tab pos="4171950" algn="l"/>
                <a:tab pos="4286250" algn="l"/>
                <a:tab pos="9372600" algn="l"/>
              </a:tabLst>
            </a:pPr>
            <a:r>
              <a:rPr lang="en-US" sz="800" dirty="0"/>
              <a:t>	© 2016, Kronos Incorporated or a related company. All rights reserved.</a:t>
            </a:r>
          </a:p>
        </p:txBody>
      </p:sp>
    </p:spTree>
    <p:extLst>
      <p:ext uri="{BB962C8B-B14F-4D97-AF65-F5344CB8AC3E}">
        <p14:creationId xmlns:p14="http://schemas.microsoft.com/office/powerpoint/2010/main" val="9895542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Kronos 2012">
      <a:dk1>
        <a:srgbClr val="68696C"/>
      </a:dk1>
      <a:lt1>
        <a:srgbClr val="F2D490"/>
      </a:lt1>
      <a:dk2>
        <a:srgbClr val="333333"/>
      </a:dk2>
      <a:lt2>
        <a:srgbClr val="EAEEF0"/>
      </a:lt2>
      <a:accent1>
        <a:srgbClr val="293E6B"/>
      </a:accent1>
      <a:accent2>
        <a:srgbClr val="F15D22"/>
      </a:accent2>
      <a:accent3>
        <a:srgbClr val="5191CD"/>
      </a:accent3>
      <a:accent4>
        <a:srgbClr val="7FB539"/>
      </a:accent4>
      <a:accent5>
        <a:srgbClr val="68696C"/>
      </a:accent5>
      <a:accent6>
        <a:srgbClr val="F2D490"/>
      </a:accent6>
      <a:hlink>
        <a:srgbClr val="5191CD"/>
      </a:hlink>
      <a:folHlink>
        <a:srgbClr val="7FB53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8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rgbClr val="8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8CAFC6-D8D9-449C-AEAA-754BA51FA5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C3E1B6B-2D2C-4FB6-B8FF-FD17358B0C84}">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26B9720B-16D2-423F-B7D0-00CA189752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4818</TotalTime>
  <Words>1184</Words>
  <Application>Microsoft Office PowerPoint</Application>
  <PresentationFormat>Custom</PresentationFormat>
  <Paragraphs>136</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Arial Narrow</vt:lpstr>
      <vt:lpstr>Default Design</vt:lpstr>
      <vt:lpstr>Manager Navigator Job Aid</vt:lpstr>
      <vt:lpstr>Manager Navigator Job Aid</vt:lpstr>
      <vt:lpstr>Manager Navigator Job Aid</vt:lpstr>
      <vt:lpstr>Manager Navigator Job Aid</vt:lpstr>
      <vt:lpstr>Manager Navigator Job Aid</vt:lpstr>
      <vt:lpstr>Manager Navigator Job Aid</vt:lpstr>
    </vt:vector>
  </TitlesOfParts>
  <Company>Kronos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Kronos Incorporated</dc:creator>
  <cp:lastModifiedBy>Crystal Tanner</cp:lastModifiedBy>
  <cp:revision>228</cp:revision>
  <dcterms:created xsi:type="dcterms:W3CDTF">2006-06-15T14:59:10Z</dcterms:created>
  <dcterms:modified xsi:type="dcterms:W3CDTF">2018-06-12T20:47:49Z</dcterms:modified>
</cp:coreProperties>
</file>