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3" r:id="rId2"/>
    <p:sldId id="272" r:id="rId3"/>
    <p:sldId id="273" r:id="rId4"/>
    <p:sldId id="271" r:id="rId5"/>
  </p:sldIdLst>
  <p:sldSz cx="10058400" cy="7772400"/>
  <p:notesSz cx="9144000" cy="6858000"/>
  <p:custDataLst>
    <p:tags r:id="rId7"/>
  </p:custDataLst>
  <p:defaultTex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5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K" initials="J"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93E6B"/>
    <a:srgbClr val="F15D22"/>
    <a:srgbClr val="7FB539"/>
    <a:srgbClr val="FFFFFF"/>
    <a:srgbClr val="7FB5CD"/>
    <a:srgbClr val="003468"/>
    <a:srgbClr val="D4D8E3"/>
    <a:srgbClr val="808000"/>
    <a:srgbClr val="75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87" autoAdjust="0"/>
    <p:restoredTop sz="98148" autoAdjust="0"/>
  </p:normalViewPr>
  <p:slideViewPr>
    <p:cSldViewPr snapToGrid="0">
      <p:cViewPr varScale="1">
        <p:scale>
          <a:sx n="68" d="100"/>
          <a:sy n="68" d="100"/>
        </p:scale>
        <p:origin x="1680" y="78"/>
      </p:cViewPr>
      <p:guideLst>
        <p:guide orient="horz" pos="95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13315"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3316" name="Rectangle 4"/>
          <p:cNvSpPr>
            <a:spLocks noGrp="1" noRot="1" noChangeAspect="1" noChangeArrowheads="1" noTextEdit="1"/>
          </p:cNvSpPr>
          <p:nvPr>
            <p:ph type="sldImg" idx="2"/>
          </p:nvPr>
        </p:nvSpPr>
        <p:spPr bwMode="auto">
          <a:xfrm>
            <a:off x="2908300" y="514350"/>
            <a:ext cx="3327400" cy="257175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13319"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74B30D-E322-4993-B174-8B8841128FAD}" type="slidenum">
              <a:rPr lang="en-US"/>
              <a:pPr/>
              <a:t>‹#›</a:t>
            </a:fld>
            <a:endParaRPr lang="en-US" dirty="0"/>
          </a:p>
        </p:txBody>
      </p:sp>
    </p:spTree>
    <p:extLst>
      <p:ext uri="{BB962C8B-B14F-4D97-AF65-F5344CB8AC3E}">
        <p14:creationId xmlns:p14="http://schemas.microsoft.com/office/powerpoint/2010/main" val="9784266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74B30D-E322-4993-B174-8B8841128FAD}"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74B30D-E322-4993-B174-8B8841128FA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74B30D-E322-4993-B174-8B8841128FAD}" type="slidenum">
              <a:rPr lang="en-US" smtClean="0"/>
              <a:pPr/>
              <a:t>3</a:t>
            </a:fld>
            <a:endParaRPr lang="en-US" dirty="0"/>
          </a:p>
        </p:txBody>
      </p:sp>
    </p:spTree>
    <p:extLst>
      <p:ext uri="{BB962C8B-B14F-4D97-AF65-F5344CB8AC3E}">
        <p14:creationId xmlns:p14="http://schemas.microsoft.com/office/powerpoint/2010/main" val="346715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74B30D-E322-4993-B174-8B8841128FAD}"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2150" y="193675"/>
            <a:ext cx="2265363" cy="528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193675"/>
            <a:ext cx="6643687" cy="528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5588" y="509588"/>
            <a:ext cx="4449762" cy="21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509588"/>
            <a:ext cx="4449763" cy="21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063" y="117475"/>
            <a:ext cx="9051925"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Workforce Timekeeper</a:t>
            </a:r>
          </a:p>
        </p:txBody>
      </p:sp>
      <p:sp>
        <p:nvSpPr>
          <p:cNvPr id="1027" name="Rectangle 3"/>
          <p:cNvSpPr>
            <a:spLocks noGrp="1" noChangeArrowheads="1"/>
          </p:cNvSpPr>
          <p:nvPr>
            <p:ph type="body" idx="1"/>
          </p:nvPr>
        </p:nvSpPr>
        <p:spPr bwMode="auto">
          <a:xfrm>
            <a:off x="255588" y="433388"/>
            <a:ext cx="9051925"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Pay Rule Anatomy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019175" rtl="0" fontAlgn="base">
        <a:spcBef>
          <a:spcPct val="0"/>
        </a:spcBef>
        <a:spcAft>
          <a:spcPct val="0"/>
        </a:spcAft>
        <a:defRPr sz="2000" b="1">
          <a:solidFill>
            <a:srgbClr val="FFFFFF"/>
          </a:solidFill>
          <a:latin typeface="+mj-lt"/>
          <a:ea typeface="+mj-ea"/>
          <a:cs typeface="+mj-cs"/>
        </a:defRPr>
      </a:lvl1pPr>
      <a:lvl2pPr algn="l" defTabSz="1019175" rtl="0" fontAlgn="base">
        <a:spcBef>
          <a:spcPct val="0"/>
        </a:spcBef>
        <a:spcAft>
          <a:spcPct val="0"/>
        </a:spcAft>
        <a:defRPr sz="2000" b="1">
          <a:solidFill>
            <a:srgbClr val="003468"/>
          </a:solidFill>
          <a:latin typeface="Arial" charset="0"/>
        </a:defRPr>
      </a:lvl2pPr>
      <a:lvl3pPr algn="l" defTabSz="1019175" rtl="0" fontAlgn="base">
        <a:spcBef>
          <a:spcPct val="0"/>
        </a:spcBef>
        <a:spcAft>
          <a:spcPct val="0"/>
        </a:spcAft>
        <a:defRPr sz="2000" b="1">
          <a:solidFill>
            <a:srgbClr val="003468"/>
          </a:solidFill>
          <a:latin typeface="Arial" charset="0"/>
        </a:defRPr>
      </a:lvl3pPr>
      <a:lvl4pPr algn="l" defTabSz="1019175" rtl="0" fontAlgn="base">
        <a:spcBef>
          <a:spcPct val="0"/>
        </a:spcBef>
        <a:spcAft>
          <a:spcPct val="0"/>
        </a:spcAft>
        <a:defRPr sz="2000" b="1">
          <a:solidFill>
            <a:srgbClr val="003468"/>
          </a:solidFill>
          <a:latin typeface="Arial" charset="0"/>
        </a:defRPr>
      </a:lvl4pPr>
      <a:lvl5pPr algn="l" defTabSz="1019175" rtl="0" fontAlgn="base">
        <a:spcBef>
          <a:spcPct val="0"/>
        </a:spcBef>
        <a:spcAft>
          <a:spcPct val="0"/>
        </a:spcAft>
        <a:defRPr sz="2000" b="1">
          <a:solidFill>
            <a:srgbClr val="003468"/>
          </a:solidFill>
          <a:latin typeface="Arial" charset="0"/>
        </a:defRPr>
      </a:lvl5pPr>
      <a:lvl6pPr marL="457200" algn="l" defTabSz="1019175" rtl="0" fontAlgn="base">
        <a:spcBef>
          <a:spcPct val="0"/>
        </a:spcBef>
        <a:spcAft>
          <a:spcPct val="0"/>
        </a:spcAft>
        <a:defRPr sz="2000" b="1">
          <a:solidFill>
            <a:srgbClr val="003468"/>
          </a:solidFill>
          <a:latin typeface="Arial" charset="0"/>
        </a:defRPr>
      </a:lvl6pPr>
      <a:lvl7pPr marL="914400" algn="l" defTabSz="1019175" rtl="0" fontAlgn="base">
        <a:spcBef>
          <a:spcPct val="0"/>
        </a:spcBef>
        <a:spcAft>
          <a:spcPct val="0"/>
        </a:spcAft>
        <a:defRPr sz="2000" b="1">
          <a:solidFill>
            <a:srgbClr val="003468"/>
          </a:solidFill>
          <a:latin typeface="Arial" charset="0"/>
        </a:defRPr>
      </a:lvl7pPr>
      <a:lvl8pPr marL="1371600" algn="l" defTabSz="1019175" rtl="0" fontAlgn="base">
        <a:spcBef>
          <a:spcPct val="0"/>
        </a:spcBef>
        <a:spcAft>
          <a:spcPct val="0"/>
        </a:spcAft>
        <a:defRPr sz="2000" b="1">
          <a:solidFill>
            <a:srgbClr val="003468"/>
          </a:solidFill>
          <a:latin typeface="Arial" charset="0"/>
        </a:defRPr>
      </a:lvl8pPr>
      <a:lvl9pPr marL="1828800" algn="l" defTabSz="1019175" rtl="0" fontAlgn="base">
        <a:spcBef>
          <a:spcPct val="0"/>
        </a:spcBef>
        <a:spcAft>
          <a:spcPct val="0"/>
        </a:spcAft>
        <a:defRPr sz="2000" b="1">
          <a:solidFill>
            <a:srgbClr val="003468"/>
          </a:solidFill>
          <a:latin typeface="Arial" charset="0"/>
        </a:defRPr>
      </a:lvl9pPr>
    </p:titleStyle>
    <p:bodyStyle>
      <a:lvl1pPr marL="382588" indent="-382588" algn="l" defTabSz="1019175" rtl="0" fontAlgn="base">
        <a:spcBef>
          <a:spcPct val="20000"/>
        </a:spcBef>
        <a:spcAft>
          <a:spcPct val="0"/>
        </a:spcAft>
        <a:defRPr sz="1400" b="1">
          <a:solidFill>
            <a:srgbClr val="FFFFFF"/>
          </a:solidFill>
          <a:latin typeface="+mn-lt"/>
          <a:ea typeface="+mn-ea"/>
          <a:cs typeface="+mn-cs"/>
        </a:defRPr>
      </a:lvl1pPr>
      <a:lvl2pPr marL="827088" indent="-317500" algn="l" defTabSz="1019175" rtl="0" fontAlgn="base">
        <a:spcBef>
          <a:spcPct val="20000"/>
        </a:spcBef>
        <a:spcAft>
          <a:spcPct val="0"/>
        </a:spcAft>
        <a:buChar char="–"/>
        <a:defRPr sz="3100">
          <a:solidFill>
            <a:schemeClr val="tx1"/>
          </a:solidFill>
          <a:latin typeface="+mn-lt"/>
        </a:defRPr>
      </a:lvl2pPr>
      <a:lvl3pPr marL="1273175" indent="-254000" algn="l" defTabSz="1019175" rtl="0" fontAlgn="base">
        <a:spcBef>
          <a:spcPct val="20000"/>
        </a:spcBef>
        <a:spcAft>
          <a:spcPct val="0"/>
        </a:spcAft>
        <a:buChar char="•"/>
        <a:defRPr sz="2700">
          <a:solidFill>
            <a:schemeClr val="tx1"/>
          </a:solidFill>
          <a:latin typeface="+mn-lt"/>
        </a:defRPr>
      </a:lvl3pPr>
      <a:lvl4pPr marL="1782763" indent="-254000" algn="l" defTabSz="1019175" rtl="0" fontAlgn="base">
        <a:spcBef>
          <a:spcPct val="20000"/>
        </a:spcBef>
        <a:spcAft>
          <a:spcPct val="0"/>
        </a:spcAft>
        <a:buChar char="–"/>
        <a:defRPr sz="2200">
          <a:solidFill>
            <a:schemeClr val="tx1"/>
          </a:solidFill>
          <a:latin typeface="+mn-lt"/>
        </a:defRPr>
      </a:lvl4pPr>
      <a:lvl5pPr marL="2292350" indent="-254000" algn="l" defTabSz="1019175" rtl="0" fontAlgn="base">
        <a:spcBef>
          <a:spcPct val="20000"/>
        </a:spcBef>
        <a:spcAft>
          <a:spcPct val="0"/>
        </a:spcAft>
        <a:buChar char="»"/>
        <a:defRPr sz="2200">
          <a:solidFill>
            <a:schemeClr val="tx1"/>
          </a:solidFill>
          <a:latin typeface="+mn-lt"/>
        </a:defRPr>
      </a:lvl5pPr>
      <a:lvl6pPr marL="2749550" indent="-254000" algn="l" defTabSz="1019175" rtl="0" fontAlgn="base">
        <a:spcBef>
          <a:spcPct val="20000"/>
        </a:spcBef>
        <a:spcAft>
          <a:spcPct val="0"/>
        </a:spcAft>
        <a:buChar char="»"/>
        <a:defRPr sz="2200">
          <a:solidFill>
            <a:schemeClr val="tx1"/>
          </a:solidFill>
          <a:latin typeface="+mn-lt"/>
        </a:defRPr>
      </a:lvl6pPr>
      <a:lvl7pPr marL="3206750" indent="-254000" algn="l" defTabSz="1019175" rtl="0" fontAlgn="base">
        <a:spcBef>
          <a:spcPct val="20000"/>
        </a:spcBef>
        <a:spcAft>
          <a:spcPct val="0"/>
        </a:spcAft>
        <a:buChar char="»"/>
        <a:defRPr sz="2200">
          <a:solidFill>
            <a:schemeClr val="tx1"/>
          </a:solidFill>
          <a:latin typeface="+mn-lt"/>
        </a:defRPr>
      </a:lvl7pPr>
      <a:lvl8pPr marL="3663950" indent="-254000" algn="l" defTabSz="1019175" rtl="0" fontAlgn="base">
        <a:spcBef>
          <a:spcPct val="20000"/>
        </a:spcBef>
        <a:spcAft>
          <a:spcPct val="0"/>
        </a:spcAft>
        <a:buChar char="»"/>
        <a:defRPr sz="2200">
          <a:solidFill>
            <a:schemeClr val="tx1"/>
          </a:solidFill>
          <a:latin typeface="+mn-lt"/>
        </a:defRPr>
      </a:lvl8pPr>
      <a:lvl9pPr marL="4121150" indent="-254000" algn="l" defTabSz="1019175"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Hourly Employee Navigator Job Aid</a:t>
            </a:r>
            <a:endParaRPr lang="en-US" dirty="0"/>
          </a:p>
        </p:txBody>
      </p:sp>
      <p:sp>
        <p:nvSpPr>
          <p:cNvPr id="3" name="Content Placeholder 2"/>
          <p:cNvSpPr>
            <a:spLocks noGrp="1"/>
          </p:cNvSpPr>
          <p:nvPr>
            <p:ph idx="1"/>
          </p:nvPr>
        </p:nvSpPr>
        <p:spPr/>
        <p:txBody>
          <a:bodyPr/>
          <a:lstStyle/>
          <a:p>
            <a:r>
              <a:rPr lang="en-US" dirty="0" smtClean="0"/>
              <a:t>Parts of a Navigator</a:t>
            </a:r>
            <a:endParaRPr lang="en-US" dirty="0"/>
          </a:p>
        </p:txBody>
      </p:sp>
      <p:sp>
        <p:nvSpPr>
          <p:cNvPr id="60" name="Text Box 4"/>
          <p:cNvSpPr txBox="1">
            <a:spLocks noChangeArrowheads="1"/>
          </p:cNvSpPr>
          <p:nvPr/>
        </p:nvSpPr>
        <p:spPr bwMode="ltGray">
          <a:xfrm>
            <a:off x="160021" y="7426325"/>
            <a:ext cx="9684068" cy="215444"/>
          </a:xfrm>
          <a:prstGeom prst="rect">
            <a:avLst/>
          </a:prstGeom>
          <a:noFill/>
          <a:ln w="9525">
            <a:noFill/>
            <a:miter lim="800000"/>
            <a:headEnd type="none" w="sm" len="sm"/>
            <a:tailEnd/>
          </a:ln>
          <a:effectLst/>
        </p:spPr>
        <p:txBody>
          <a:bodyPr wrap="square">
            <a:spAutoFit/>
          </a:bodyPr>
          <a:lstStyle/>
          <a:p>
            <a:pPr algn="r">
              <a:spcBef>
                <a:spcPct val="50000"/>
              </a:spcBef>
              <a:tabLst>
                <a:tab pos="1600200" algn="l"/>
                <a:tab pos="4171950" algn="l"/>
                <a:tab pos="4286250" algn="l"/>
                <a:tab pos="9372600" algn="l"/>
              </a:tabLst>
            </a:pPr>
            <a:r>
              <a:rPr lang="en-US" sz="800" dirty="0" smtClean="0"/>
              <a:t>	© 2015, </a:t>
            </a:r>
            <a:r>
              <a:rPr lang="en-US" sz="800" dirty="0"/>
              <a:t>Kronos Incorporated or a related </a:t>
            </a:r>
            <a:r>
              <a:rPr lang="en-US" sz="800" dirty="0" smtClean="0"/>
              <a:t>company. All </a:t>
            </a:r>
            <a:r>
              <a:rPr lang="en-US" sz="800" dirty="0"/>
              <a:t>rights reserved</a:t>
            </a:r>
            <a:r>
              <a:rPr lang="en-US" sz="800" dirty="0" smtClean="0"/>
              <a:t>.</a:t>
            </a:r>
            <a:endParaRPr lang="en-US" sz="800" dirty="0"/>
          </a:p>
        </p:txBody>
      </p:sp>
      <p:grpSp>
        <p:nvGrpSpPr>
          <p:cNvPr id="41" name="Group 40"/>
          <p:cNvGrpSpPr/>
          <p:nvPr/>
        </p:nvGrpSpPr>
        <p:grpSpPr>
          <a:xfrm>
            <a:off x="259715" y="1223010"/>
            <a:ext cx="9464675" cy="5535295"/>
            <a:chOff x="0" y="0"/>
            <a:chExt cx="9121777" cy="5175679"/>
          </a:xfrm>
        </p:grpSpPr>
        <p:pic>
          <p:nvPicPr>
            <p:cNvPr id="42" name="Picture 41"/>
            <p:cNvPicPr>
              <a:picLocks noChangeAspect="1"/>
            </p:cNvPicPr>
            <p:nvPr/>
          </p:nvPicPr>
          <p:blipFill>
            <a:blip r:embed="rId3"/>
            <a:stretch>
              <a:fillRect/>
            </a:stretch>
          </p:blipFill>
          <p:spPr>
            <a:xfrm>
              <a:off x="0" y="0"/>
              <a:ext cx="9121777" cy="5175679"/>
            </a:xfrm>
            <a:prstGeom prst="rect">
              <a:avLst/>
            </a:prstGeom>
          </p:spPr>
        </p:pic>
        <p:pic>
          <p:nvPicPr>
            <p:cNvPr id="43" name="Picture 42"/>
            <p:cNvPicPr>
              <a:picLocks noChangeAspect="1"/>
            </p:cNvPicPr>
            <p:nvPr/>
          </p:nvPicPr>
          <p:blipFill>
            <a:blip r:embed="rId4"/>
            <a:stretch>
              <a:fillRect/>
            </a:stretch>
          </p:blipFill>
          <p:spPr>
            <a:xfrm>
              <a:off x="1184965" y="0"/>
              <a:ext cx="1266825" cy="276225"/>
            </a:xfrm>
            <a:prstGeom prst="rect">
              <a:avLst/>
            </a:prstGeom>
            <a:ln w="57150">
              <a:noFill/>
            </a:ln>
          </p:spPr>
        </p:pic>
      </p:grpSp>
      <p:sp>
        <p:nvSpPr>
          <p:cNvPr id="45" name="Rectangle 44"/>
          <p:cNvSpPr/>
          <p:nvPr/>
        </p:nvSpPr>
        <p:spPr bwMode="auto">
          <a:xfrm>
            <a:off x="4683125" y="2186940"/>
            <a:ext cx="1544320" cy="234315"/>
          </a:xfrm>
          <a:prstGeom prst="rect">
            <a:avLst/>
          </a:prstGeom>
          <a:noFill/>
          <a:ln w="571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6" name="Rectangle 45"/>
          <p:cNvSpPr/>
          <p:nvPr/>
        </p:nvSpPr>
        <p:spPr bwMode="auto">
          <a:xfrm>
            <a:off x="476250" y="2534285"/>
            <a:ext cx="320675" cy="455930"/>
          </a:xfrm>
          <a:prstGeom prst="rect">
            <a:avLst/>
          </a:prstGeom>
          <a:noFill/>
          <a:ln w="571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7" name="Rectangle 46"/>
          <p:cNvSpPr/>
          <p:nvPr/>
        </p:nvSpPr>
        <p:spPr bwMode="auto">
          <a:xfrm>
            <a:off x="4373880" y="2582545"/>
            <a:ext cx="1804035" cy="457200"/>
          </a:xfrm>
          <a:prstGeom prst="rect">
            <a:avLst/>
          </a:prstGeom>
          <a:noFill/>
          <a:ln w="571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8" name="Rectangle 47"/>
          <p:cNvSpPr/>
          <p:nvPr/>
        </p:nvSpPr>
        <p:spPr bwMode="auto">
          <a:xfrm>
            <a:off x="481965" y="5288280"/>
            <a:ext cx="1322070" cy="296545"/>
          </a:xfrm>
          <a:prstGeom prst="rect">
            <a:avLst/>
          </a:prstGeom>
          <a:noFill/>
          <a:ln w="571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pic>
        <p:nvPicPr>
          <p:cNvPr id="205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7337" y="6058564"/>
            <a:ext cx="1357313" cy="1157288"/>
          </a:xfrm>
          <a:prstGeom prst="rect">
            <a:avLst/>
          </a:prstGeom>
          <a:noFill/>
          <a:ln w="57150">
            <a:solidFill>
              <a:srgbClr val="7030A0"/>
            </a:solidFill>
            <a:miter lim="800000"/>
            <a:headEnd/>
            <a:tailEnd/>
          </a:ln>
          <a:extLst>
            <a:ext uri="{909E8E84-426E-40DD-AFC4-6F175D3DCCD1}">
              <a14:hiddenFill xmlns:a14="http://schemas.microsoft.com/office/drawing/2010/main">
                <a:solidFill>
                  <a:srgbClr val="FFFFFF"/>
                </a:solidFill>
              </a14:hiddenFill>
            </a:ext>
          </a:extLst>
        </p:spPr>
      </p:pic>
      <p:sp>
        <p:nvSpPr>
          <p:cNvPr id="50" name="Rectangle 49"/>
          <p:cNvSpPr/>
          <p:nvPr/>
        </p:nvSpPr>
        <p:spPr bwMode="auto">
          <a:xfrm>
            <a:off x="5856605" y="2001520"/>
            <a:ext cx="345440" cy="216535"/>
          </a:xfrm>
          <a:prstGeom prst="rect">
            <a:avLst/>
          </a:prstGeom>
          <a:noFill/>
          <a:ln w="571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 name="TextBox 6"/>
          <p:cNvSpPr txBox="1">
            <a:spLocks noChangeArrowheads="1"/>
          </p:cNvSpPr>
          <p:nvPr/>
        </p:nvSpPr>
        <p:spPr bwMode="auto">
          <a:xfrm>
            <a:off x="6874192" y="938212"/>
            <a:ext cx="1716088" cy="773113"/>
          </a:xfrm>
          <a:prstGeom prst="rect">
            <a:avLst/>
          </a:prstGeom>
          <a:solidFill>
            <a:srgbClr val="FFFFFF"/>
          </a:solidFill>
          <a:ln w="57150">
            <a:solidFill>
              <a:srgbClr val="7030A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maximize or minimize Timecard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cxnSp>
        <p:nvCxnSpPr>
          <p:cNvPr id="51" name="Straight Arrow Connector 50"/>
          <p:cNvCxnSpPr/>
          <p:nvPr/>
        </p:nvCxnSpPr>
        <p:spPr bwMode="auto">
          <a:xfrm flipH="1">
            <a:off x="6012181" y="1406769"/>
            <a:ext cx="891857" cy="603641"/>
          </a:xfrm>
          <a:prstGeom prst="straightConnector1">
            <a:avLst/>
          </a:prstGeom>
          <a:ln w="57150">
            <a:solidFill>
              <a:srgbClr val="7030A0"/>
            </a:solidFill>
            <a:headEnd type="none" w="med" len="med"/>
            <a:tailEnd type="triangle"/>
          </a:ln>
        </p:spPr>
        <p:style>
          <a:lnRef idx="1">
            <a:schemeClr val="accent3"/>
          </a:lnRef>
          <a:fillRef idx="0">
            <a:schemeClr val="accent3"/>
          </a:fillRef>
          <a:effectRef idx="0">
            <a:schemeClr val="accent3"/>
          </a:effectRef>
          <a:fontRef idx="minor">
            <a:schemeClr val="tx1"/>
          </a:fontRef>
        </p:style>
      </p:cxnSp>
      <p:sp>
        <p:nvSpPr>
          <p:cNvPr id="53" name="Rectangle 52"/>
          <p:cNvSpPr/>
          <p:nvPr/>
        </p:nvSpPr>
        <p:spPr bwMode="auto">
          <a:xfrm>
            <a:off x="6289040" y="2013585"/>
            <a:ext cx="852170" cy="17272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8" name="Rectangle 67"/>
          <p:cNvSpPr/>
          <p:nvPr/>
        </p:nvSpPr>
        <p:spPr bwMode="auto">
          <a:xfrm>
            <a:off x="6511925" y="5090795"/>
            <a:ext cx="1370965" cy="506095"/>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70" name="Rectangle 69"/>
          <p:cNvSpPr/>
          <p:nvPr/>
        </p:nvSpPr>
        <p:spPr bwMode="auto">
          <a:xfrm>
            <a:off x="8093075" y="3076575"/>
            <a:ext cx="1210945" cy="125984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72" name="Rectangle 71"/>
          <p:cNvSpPr/>
          <p:nvPr/>
        </p:nvSpPr>
        <p:spPr bwMode="auto">
          <a:xfrm>
            <a:off x="321310" y="2001520"/>
            <a:ext cx="815340" cy="259080"/>
          </a:xfrm>
          <a:prstGeom prst="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5" name="Text Box 2"/>
          <p:cNvSpPr txBox="1">
            <a:spLocks noChangeArrowheads="1"/>
          </p:cNvSpPr>
          <p:nvPr/>
        </p:nvSpPr>
        <p:spPr bwMode="auto">
          <a:xfrm>
            <a:off x="8412798" y="4946014"/>
            <a:ext cx="1248886" cy="954107"/>
          </a:xfrm>
          <a:prstGeom prst="rect">
            <a:avLst/>
          </a:prstGeom>
          <a:solidFill>
            <a:srgbClr val="FFFFFF"/>
          </a:solidFill>
          <a:ln w="57150">
            <a:solidFill>
              <a:srgbClr val="7030A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Opens in a separate tab beside “My Information”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cxnSp>
        <p:nvCxnSpPr>
          <p:cNvPr id="73" name="Straight Arrow Connector 72"/>
          <p:cNvCxnSpPr/>
          <p:nvPr/>
        </p:nvCxnSpPr>
        <p:spPr bwMode="auto">
          <a:xfrm flipH="1" flipV="1">
            <a:off x="8662036" y="4398645"/>
            <a:ext cx="411626" cy="547369"/>
          </a:xfrm>
          <a:prstGeom prst="straightConnector1">
            <a:avLst/>
          </a:prstGeom>
          <a:ln w="57150">
            <a:solidFill>
              <a:srgbClr val="7030A0"/>
            </a:solidFill>
            <a:headEnd type="none" w="med" len="med"/>
            <a:tailEnd type="triangle"/>
          </a:ln>
        </p:spPr>
        <p:style>
          <a:lnRef idx="1">
            <a:schemeClr val="accent3"/>
          </a:lnRef>
          <a:fillRef idx="0">
            <a:schemeClr val="accent3"/>
          </a:fillRef>
          <a:effectRef idx="0">
            <a:schemeClr val="accent3"/>
          </a:effectRef>
          <a:fontRef idx="minor">
            <a:schemeClr val="tx1"/>
          </a:fontRef>
        </p:style>
      </p:cxnSp>
      <p:sp>
        <p:nvSpPr>
          <p:cNvPr id="13" name="Rectangle 18"/>
          <p:cNvSpPr>
            <a:spLocks noChangeArrowheads="1"/>
          </p:cNvSpPr>
          <p:nvPr/>
        </p:nvSpPr>
        <p:spPr bwMode="auto">
          <a:xfrm>
            <a:off x="0" y="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21"/>
          <p:cNvSpPr>
            <a:spLocks noChangeArrowheads="1"/>
          </p:cNvSpPr>
          <p:nvPr/>
        </p:nvSpPr>
        <p:spPr bwMode="auto">
          <a:xfrm>
            <a:off x="0" y="45720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74" name="Straight Arrow Connector 73"/>
          <p:cNvCxnSpPr/>
          <p:nvPr/>
        </p:nvCxnSpPr>
        <p:spPr bwMode="auto">
          <a:xfrm flipH="1" flipV="1">
            <a:off x="1567657" y="5450870"/>
            <a:ext cx="411626" cy="547369"/>
          </a:xfrm>
          <a:prstGeom prst="straightConnector1">
            <a:avLst/>
          </a:prstGeom>
          <a:ln w="57150">
            <a:solidFill>
              <a:srgbClr val="7030A0"/>
            </a:solidFill>
            <a:headEnd type="none" w="med" len="med"/>
            <a:tailEnd type="triangle"/>
          </a:ln>
        </p:spPr>
        <p:style>
          <a:lnRef idx="1">
            <a:schemeClr val="accent3"/>
          </a:lnRef>
          <a:fillRef idx="0">
            <a:schemeClr val="accent3"/>
          </a:fillRef>
          <a:effectRef idx="0">
            <a:schemeClr val="accent3"/>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1260" y="5013198"/>
            <a:ext cx="252413" cy="28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Hourly Employee </a:t>
            </a:r>
            <a:r>
              <a:rPr lang="en-US" dirty="0"/>
              <a:t>Navigator Job Aid</a:t>
            </a:r>
          </a:p>
        </p:txBody>
      </p:sp>
      <p:sp>
        <p:nvSpPr>
          <p:cNvPr id="3" name="Content Placeholder 2"/>
          <p:cNvSpPr>
            <a:spLocks noGrp="1"/>
          </p:cNvSpPr>
          <p:nvPr>
            <p:ph idx="1"/>
          </p:nvPr>
        </p:nvSpPr>
        <p:spPr/>
        <p:txBody>
          <a:bodyPr/>
          <a:lstStyle/>
          <a:p>
            <a:r>
              <a:rPr lang="en-US" dirty="0" smtClean="0"/>
              <a:t>Performing Common Employee Tasks</a:t>
            </a:r>
            <a:endParaRPr lang="en-US" dirty="0"/>
          </a:p>
        </p:txBody>
      </p:sp>
      <p:sp>
        <p:nvSpPr>
          <p:cNvPr id="31" name="Text Box 8" descr="bubble"/>
          <p:cNvSpPr txBox="1">
            <a:spLocks noChangeArrowheads="1"/>
          </p:cNvSpPr>
          <p:nvPr/>
        </p:nvSpPr>
        <p:spPr bwMode="auto">
          <a:xfrm>
            <a:off x="136339" y="989416"/>
            <a:ext cx="4121128" cy="338554"/>
          </a:xfrm>
          <a:prstGeom prst="rect">
            <a:avLst/>
          </a:prstGeom>
          <a:noFill/>
          <a:ln w="28575">
            <a:noFill/>
            <a:miter lim="800000"/>
            <a:headEnd/>
            <a:tailEnd/>
          </a:ln>
          <a:effectLst/>
        </p:spPr>
        <p:txBody>
          <a:bodyPr wrap="none">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spcBef>
                <a:spcPts val="500"/>
              </a:spcBef>
              <a:spcAft>
                <a:spcPts val="500"/>
              </a:spcAft>
            </a:pPr>
            <a:r>
              <a:rPr lang="en-US" sz="1600" b="1" dirty="0" smtClean="0">
                <a:solidFill>
                  <a:srgbClr val="5191CD"/>
                </a:solidFill>
              </a:rPr>
              <a:t>Entering time in the My Timecard widget</a:t>
            </a:r>
            <a:endParaRPr lang="en-US" sz="1600" b="1" dirty="0">
              <a:solidFill>
                <a:srgbClr val="5191CD"/>
              </a:solidFill>
            </a:endParaRPr>
          </a:p>
        </p:txBody>
      </p:sp>
      <p:sp>
        <p:nvSpPr>
          <p:cNvPr id="48" name="Line 12"/>
          <p:cNvSpPr>
            <a:spLocks noChangeShapeType="1"/>
          </p:cNvSpPr>
          <p:nvPr/>
        </p:nvSpPr>
        <p:spPr bwMode="auto">
          <a:xfrm>
            <a:off x="318036" y="2181009"/>
            <a:ext cx="9420225" cy="0"/>
          </a:xfrm>
          <a:prstGeom prst="line">
            <a:avLst/>
          </a:prstGeom>
          <a:noFill/>
          <a:ln w="9525">
            <a:solidFill>
              <a:schemeClr val="tx1"/>
            </a:solidFill>
            <a:round/>
            <a:headEnd/>
            <a:tailEnd/>
          </a:ln>
        </p:spPr>
        <p:txBody>
          <a:bodyPr wrap="square">
            <a:spAutoFit/>
          </a:bodyPr>
          <a:lstStyle/>
          <a:p>
            <a:endParaRPr lang="en-US" dirty="0"/>
          </a:p>
        </p:txBody>
      </p:sp>
      <p:sp>
        <p:nvSpPr>
          <p:cNvPr id="17" name="Text Box 8" descr="bubble"/>
          <p:cNvSpPr txBox="1">
            <a:spLocks noChangeArrowheads="1"/>
          </p:cNvSpPr>
          <p:nvPr/>
        </p:nvSpPr>
        <p:spPr bwMode="auto">
          <a:xfrm>
            <a:off x="4977081" y="2415032"/>
            <a:ext cx="3411511" cy="338554"/>
          </a:xfrm>
          <a:prstGeom prst="rect">
            <a:avLst/>
          </a:prstGeom>
          <a:noFill/>
          <a:ln w="28575">
            <a:noFill/>
            <a:miter lim="800000"/>
            <a:headEnd/>
            <a:tailEnd/>
          </a:ln>
          <a:effectLst/>
        </p:spPr>
        <p:txBody>
          <a:bodyPr wrap="none">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spcBef>
                <a:spcPts val="500"/>
              </a:spcBef>
              <a:spcAft>
                <a:spcPts val="500"/>
              </a:spcAft>
            </a:pPr>
            <a:r>
              <a:rPr lang="en-US" sz="1600" b="1" dirty="0" smtClean="0">
                <a:solidFill>
                  <a:srgbClr val="5191CD"/>
                </a:solidFill>
              </a:rPr>
              <a:t>Reviewing your accrual balances</a:t>
            </a:r>
            <a:endParaRPr lang="en-US" sz="1600" b="1" dirty="0">
              <a:solidFill>
                <a:srgbClr val="5191CD"/>
              </a:solidFill>
            </a:endParaRPr>
          </a:p>
        </p:txBody>
      </p:sp>
      <p:sp>
        <p:nvSpPr>
          <p:cNvPr id="15" name="Line 12"/>
          <p:cNvSpPr>
            <a:spLocks noChangeShapeType="1"/>
          </p:cNvSpPr>
          <p:nvPr/>
        </p:nvSpPr>
        <p:spPr bwMode="auto">
          <a:xfrm rot="5400000" flipV="1">
            <a:off x="2200014" y="4880667"/>
            <a:ext cx="5422481" cy="23165"/>
          </a:xfrm>
          <a:prstGeom prst="line">
            <a:avLst/>
          </a:prstGeom>
          <a:noFill/>
          <a:ln w="9525">
            <a:solidFill>
              <a:schemeClr val="tx1"/>
            </a:solidFill>
            <a:round/>
            <a:headEnd/>
            <a:tailEnd/>
          </a:ln>
        </p:spPr>
        <p:txBody>
          <a:bodyPr wrap="square">
            <a:spAutoFit/>
          </a:bodyPr>
          <a:lstStyle/>
          <a:p>
            <a:endParaRPr lang="en-US" dirty="0"/>
          </a:p>
        </p:txBody>
      </p:sp>
      <p:sp>
        <p:nvSpPr>
          <p:cNvPr id="16" name="Text Box 8" descr="bubble"/>
          <p:cNvSpPr txBox="1">
            <a:spLocks noChangeArrowheads="1"/>
          </p:cNvSpPr>
          <p:nvPr/>
        </p:nvSpPr>
        <p:spPr bwMode="auto">
          <a:xfrm>
            <a:off x="674967" y="2415032"/>
            <a:ext cx="2624436" cy="338554"/>
          </a:xfrm>
          <a:prstGeom prst="rect">
            <a:avLst/>
          </a:prstGeom>
          <a:noFill/>
          <a:ln w="28575">
            <a:noFill/>
            <a:miter lim="800000"/>
            <a:headEnd/>
            <a:tailEnd/>
          </a:ln>
          <a:effectLst/>
        </p:spPr>
        <p:txBody>
          <a:bodyPr wrap="none">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spcBef>
                <a:spcPts val="500"/>
              </a:spcBef>
              <a:spcAft>
                <a:spcPts val="500"/>
              </a:spcAft>
            </a:pPr>
            <a:r>
              <a:rPr lang="en-US" sz="1600" b="1" dirty="0" smtClean="0">
                <a:solidFill>
                  <a:srgbClr val="5191CD"/>
                </a:solidFill>
              </a:rPr>
              <a:t>Approving your timecard</a:t>
            </a:r>
            <a:endParaRPr lang="en-US" sz="1600" b="1" dirty="0">
              <a:solidFill>
                <a:srgbClr val="5191CD"/>
              </a:solidFill>
            </a:endParaRPr>
          </a:p>
        </p:txBody>
      </p:sp>
      <p:sp>
        <p:nvSpPr>
          <p:cNvPr id="18" name="Text Box 10" descr="bubble"/>
          <p:cNvSpPr txBox="1">
            <a:spLocks noChangeArrowheads="1"/>
          </p:cNvSpPr>
          <p:nvPr/>
        </p:nvSpPr>
        <p:spPr bwMode="auto">
          <a:xfrm>
            <a:off x="318036" y="2877598"/>
            <a:ext cx="4581636" cy="766364"/>
          </a:xfrm>
          <a:prstGeom prst="rect">
            <a:avLst/>
          </a:prstGeom>
          <a:noFill/>
          <a:ln w="28575">
            <a:noFill/>
            <a:miter lim="800000"/>
            <a:headEnd/>
            <a:tailEnd/>
          </a:ln>
          <a:effectLst/>
        </p:spPr>
        <p:txBody>
          <a:bodyPr wrap="square" lIns="0" tIns="27432" rIns="0" bIns="0">
            <a:spAutoFit/>
          </a:bodyPr>
          <a:lstStyle/>
          <a:p>
            <a:pPr algn="l"/>
            <a:r>
              <a:rPr lang="en-US" sz="1200" dirty="0">
                <a:solidFill>
                  <a:srgbClr val="000000"/>
                </a:solidFill>
              </a:rPr>
              <a:t>After you </a:t>
            </a:r>
            <a:r>
              <a:rPr lang="en-US" sz="1200" dirty="0" smtClean="0">
                <a:solidFill>
                  <a:srgbClr val="000000"/>
                </a:solidFill>
              </a:rPr>
              <a:t>review </a:t>
            </a:r>
            <a:r>
              <a:rPr lang="en-US" sz="1200" dirty="0">
                <a:solidFill>
                  <a:srgbClr val="000000"/>
                </a:solidFill>
              </a:rPr>
              <a:t>your timecard for accuracy at the end of a pay period, and agree that all </a:t>
            </a:r>
            <a:r>
              <a:rPr lang="en-US" sz="1200" dirty="0" smtClean="0">
                <a:solidFill>
                  <a:srgbClr val="000000"/>
                </a:solidFill>
              </a:rPr>
              <a:t>the information </a:t>
            </a:r>
            <a:r>
              <a:rPr lang="en-US" sz="1200" dirty="0">
                <a:solidFill>
                  <a:srgbClr val="000000"/>
                </a:solidFill>
              </a:rPr>
              <a:t>is correct, you should approve you timecard so your manager knows it is ready to go to payroll. Make sure the My Timecard widget is in a primary view</a:t>
            </a:r>
            <a:r>
              <a:rPr lang="en-US" sz="1200" dirty="0" smtClean="0">
                <a:solidFill>
                  <a:srgbClr val="000000"/>
                </a:solidFill>
              </a:rPr>
              <a:t>.</a:t>
            </a:r>
            <a:endParaRPr lang="en-US" sz="1200" dirty="0">
              <a:solidFill>
                <a:srgbClr val="000000"/>
              </a:solidFill>
            </a:endParaRPr>
          </a:p>
        </p:txBody>
      </p:sp>
      <p:sp>
        <p:nvSpPr>
          <p:cNvPr id="25" name="Text Box 11"/>
          <p:cNvSpPr txBox="1">
            <a:spLocks noChangeArrowheads="1"/>
          </p:cNvSpPr>
          <p:nvPr/>
        </p:nvSpPr>
        <p:spPr bwMode="auto">
          <a:xfrm>
            <a:off x="303585" y="3838316"/>
            <a:ext cx="152477" cy="164592"/>
          </a:xfrm>
          <a:prstGeom prst="rect">
            <a:avLst/>
          </a:prstGeom>
          <a:solidFill>
            <a:srgbClr val="5191CD"/>
          </a:solidFill>
          <a:ln w="9525">
            <a:noFill/>
            <a:miter lim="800000"/>
            <a:headEnd type="none" w="sm" len="sm"/>
            <a:tailEnd/>
          </a:ln>
          <a:effectLst/>
        </p:spPr>
        <p:txBody>
          <a:bodyPr wrap="none" lIns="36576" tIns="36576" rIns="36576" bIns="36576" anchor="ctr" anchorCtr="0"/>
          <a:lstStyle/>
          <a:p>
            <a:pPr>
              <a:spcBef>
                <a:spcPct val="50000"/>
              </a:spcBef>
            </a:pPr>
            <a:r>
              <a:rPr lang="en-US" sz="900" b="0" dirty="0" smtClean="0">
                <a:solidFill>
                  <a:srgbClr val="FFFFFF"/>
                </a:solidFill>
              </a:rPr>
              <a:t>1</a:t>
            </a:r>
            <a:endParaRPr lang="en-US" sz="900" b="0" dirty="0">
              <a:solidFill>
                <a:srgbClr val="FFFFFF"/>
              </a:solidFill>
            </a:endParaRPr>
          </a:p>
        </p:txBody>
      </p:sp>
      <p:sp>
        <p:nvSpPr>
          <p:cNvPr id="26" name="Text Box 11"/>
          <p:cNvSpPr txBox="1">
            <a:spLocks noChangeArrowheads="1"/>
          </p:cNvSpPr>
          <p:nvPr/>
        </p:nvSpPr>
        <p:spPr bwMode="auto">
          <a:xfrm>
            <a:off x="276369" y="4543450"/>
            <a:ext cx="152477" cy="164592"/>
          </a:xfrm>
          <a:prstGeom prst="rect">
            <a:avLst/>
          </a:prstGeom>
          <a:solidFill>
            <a:srgbClr val="5191CD"/>
          </a:solidFill>
          <a:ln w="9525">
            <a:noFill/>
            <a:miter lim="800000"/>
            <a:headEnd type="none" w="sm" len="sm"/>
            <a:tailEnd/>
          </a:ln>
          <a:effectLst/>
        </p:spPr>
        <p:txBody>
          <a:bodyPr wrap="none" lIns="36576" tIns="36576" rIns="36576" bIns="36576" anchor="ctr" anchorCtr="0"/>
          <a:lstStyle/>
          <a:p>
            <a:pPr>
              <a:spcBef>
                <a:spcPct val="50000"/>
              </a:spcBef>
            </a:pPr>
            <a:r>
              <a:rPr lang="en-US" sz="900" dirty="0">
                <a:solidFill>
                  <a:srgbClr val="FFFFFF"/>
                </a:solidFill>
              </a:rPr>
              <a:t>2</a:t>
            </a:r>
            <a:endParaRPr lang="en-US" sz="900" b="0" dirty="0">
              <a:solidFill>
                <a:srgbClr val="FFFFFF"/>
              </a:solidFill>
            </a:endParaRPr>
          </a:p>
        </p:txBody>
      </p:sp>
      <p:sp>
        <p:nvSpPr>
          <p:cNvPr id="27" name="Text Box 10" descr="bubble"/>
          <p:cNvSpPr txBox="1">
            <a:spLocks noChangeArrowheads="1"/>
          </p:cNvSpPr>
          <p:nvPr/>
        </p:nvSpPr>
        <p:spPr bwMode="auto">
          <a:xfrm>
            <a:off x="318036" y="3992367"/>
            <a:ext cx="4387424" cy="397032"/>
          </a:xfrm>
          <a:prstGeom prst="rect">
            <a:avLst/>
          </a:prstGeom>
          <a:noFill/>
          <a:ln w="28575">
            <a:noFill/>
            <a:miter lim="800000"/>
            <a:headEnd/>
            <a:tailEnd/>
          </a:ln>
          <a:effectLst/>
        </p:spPr>
        <p:txBody>
          <a:bodyPr wrap="square" lIns="0" tIns="27432" rIns="0" bIns="0">
            <a:spAutoFit/>
          </a:bodyPr>
          <a:lstStyle/>
          <a:p>
            <a:pPr algn="l"/>
            <a:r>
              <a:rPr lang="en-US" sz="1200" b="0" dirty="0" smtClean="0">
                <a:solidFill>
                  <a:srgbClr val="000000"/>
                </a:solidFill>
              </a:rPr>
              <a:t>In the My Timecar</a:t>
            </a:r>
            <a:r>
              <a:rPr lang="en-US" sz="1200" dirty="0" smtClean="0">
                <a:solidFill>
                  <a:srgbClr val="000000"/>
                </a:solidFill>
              </a:rPr>
              <a:t>d widget, make sure you are viewing the time period you want to approve. </a:t>
            </a:r>
            <a:endParaRPr lang="en-US" sz="1200" b="0" dirty="0" smtClean="0">
              <a:solidFill>
                <a:srgbClr val="000000"/>
              </a:solidFill>
            </a:endParaRPr>
          </a:p>
        </p:txBody>
      </p:sp>
      <p:sp>
        <p:nvSpPr>
          <p:cNvPr id="28" name="Text Box 10" descr="bubble"/>
          <p:cNvSpPr txBox="1">
            <a:spLocks noChangeArrowheads="1"/>
          </p:cNvSpPr>
          <p:nvPr/>
        </p:nvSpPr>
        <p:spPr bwMode="auto">
          <a:xfrm>
            <a:off x="303585" y="4780600"/>
            <a:ext cx="4387423" cy="581698"/>
          </a:xfrm>
          <a:prstGeom prst="rect">
            <a:avLst/>
          </a:prstGeom>
          <a:noFill/>
          <a:ln w="28575">
            <a:noFill/>
            <a:miter lim="800000"/>
            <a:headEnd/>
            <a:tailEnd/>
          </a:ln>
          <a:effectLst/>
        </p:spPr>
        <p:txBody>
          <a:bodyPr wrap="square" lIns="0" tIns="27432" rIns="0" bIns="0">
            <a:spAutoFit/>
          </a:bodyPr>
          <a:lstStyle/>
          <a:p>
            <a:pPr algn="l"/>
            <a:r>
              <a:rPr lang="en-US" sz="1200" dirty="0" smtClean="0">
                <a:solidFill>
                  <a:srgbClr val="000000"/>
                </a:solidFill>
              </a:rPr>
              <a:t>After verifying that you want to approve all entries of the dates appearing the timecard, click the </a:t>
            </a:r>
            <a:r>
              <a:rPr lang="en-US" sz="1200" b="1" dirty="0" smtClean="0">
                <a:solidFill>
                  <a:srgbClr val="000000"/>
                </a:solidFill>
              </a:rPr>
              <a:t>Approve </a:t>
            </a:r>
            <a:r>
              <a:rPr lang="en-US" sz="1200" b="1" dirty="0">
                <a:solidFill>
                  <a:srgbClr val="000000"/>
                </a:solidFill>
              </a:rPr>
              <a:t>Actions </a:t>
            </a:r>
            <a:r>
              <a:rPr lang="en-US" sz="1200" dirty="0" smtClean="0">
                <a:solidFill>
                  <a:srgbClr val="000000"/>
                </a:solidFill>
              </a:rPr>
              <a:t>icon              </a:t>
            </a:r>
            <a:r>
              <a:rPr lang="en-US" sz="1200" dirty="0">
                <a:solidFill>
                  <a:srgbClr val="000000"/>
                </a:solidFill>
              </a:rPr>
              <a:t>and select </a:t>
            </a:r>
            <a:r>
              <a:rPr lang="en-US" sz="1200" b="1" dirty="0">
                <a:solidFill>
                  <a:srgbClr val="000000"/>
                </a:solidFill>
              </a:rPr>
              <a:t>Approve Timecards</a:t>
            </a:r>
            <a:r>
              <a:rPr lang="en-US" sz="1200" dirty="0">
                <a:solidFill>
                  <a:srgbClr val="000000"/>
                </a:solidFill>
              </a:rPr>
              <a:t>.</a:t>
            </a:r>
          </a:p>
        </p:txBody>
      </p:sp>
      <p:grpSp>
        <p:nvGrpSpPr>
          <p:cNvPr id="35" name="Group 34"/>
          <p:cNvGrpSpPr/>
          <p:nvPr/>
        </p:nvGrpSpPr>
        <p:grpSpPr>
          <a:xfrm>
            <a:off x="255588" y="2427727"/>
            <a:ext cx="398594" cy="320040"/>
            <a:chOff x="8625392" y="1958016"/>
            <a:chExt cx="398594" cy="320040"/>
          </a:xfrm>
        </p:grpSpPr>
        <p:sp>
          <p:nvSpPr>
            <p:cNvPr id="36" name="Explosion 2 35"/>
            <p:cNvSpPr/>
            <p:nvPr/>
          </p:nvSpPr>
          <p:spPr bwMode="auto">
            <a:xfrm>
              <a:off x="8627747" y="1958016"/>
              <a:ext cx="396239" cy="320040"/>
            </a:xfrm>
            <a:prstGeom prst="irregularSeal2">
              <a:avLst/>
            </a:prstGeom>
            <a:solidFill>
              <a:srgbClr val="FFFFFF"/>
            </a:solidFill>
            <a:ln w="25400" cap="flat" cmpd="sng" algn="ctr">
              <a:solidFill>
                <a:srgbClr val="F04E29"/>
              </a:solidFill>
              <a:prstDash val="solid"/>
              <a:round/>
              <a:headEnd type="none" w="med" len="med"/>
              <a:tailEnd type="none" w="med" len="med"/>
            </a:ln>
            <a:effectLst>
              <a:outerShdw blurRad="50800" dist="254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0" name="TextBox 39"/>
            <p:cNvSpPr txBox="1"/>
            <p:nvPr/>
          </p:nvSpPr>
          <p:spPr>
            <a:xfrm rot="19500000">
              <a:off x="8625392" y="2032390"/>
              <a:ext cx="369012" cy="200055"/>
            </a:xfrm>
            <a:prstGeom prst="rect">
              <a:avLst/>
            </a:prstGeom>
            <a:noFill/>
          </p:spPr>
          <p:txBody>
            <a:bodyPr wrap="none" rtlCol="0">
              <a:spAutoFit/>
            </a:bodyPr>
            <a:lstStyle/>
            <a:p>
              <a:r>
                <a:rPr lang="en-US" sz="700" b="1" dirty="0" smtClean="0">
                  <a:solidFill>
                    <a:srgbClr val="F15D22"/>
                  </a:solidFill>
                </a:rPr>
                <a:t>New</a:t>
              </a:r>
              <a:endParaRPr lang="en-US" sz="700" b="1" dirty="0">
                <a:solidFill>
                  <a:srgbClr val="F15D22"/>
                </a:solidFill>
              </a:endParaRPr>
            </a:p>
          </p:txBody>
        </p:sp>
      </p:grpSp>
      <p:sp>
        <p:nvSpPr>
          <p:cNvPr id="49" name="Text Box 10" descr="bubble"/>
          <p:cNvSpPr txBox="1">
            <a:spLocks noChangeArrowheads="1"/>
          </p:cNvSpPr>
          <p:nvPr/>
        </p:nvSpPr>
        <p:spPr bwMode="auto">
          <a:xfrm>
            <a:off x="225238" y="1331222"/>
            <a:ext cx="9531998" cy="520142"/>
          </a:xfrm>
          <a:prstGeom prst="rect">
            <a:avLst/>
          </a:prstGeom>
          <a:noFill/>
          <a:ln w="28575">
            <a:noFill/>
            <a:miter lim="800000"/>
            <a:headEnd/>
            <a:tailEnd/>
          </a:ln>
          <a:effectLst/>
        </p:spPr>
        <p:txBody>
          <a:bodyPr wrap="square" lIns="0" tIns="27432" rIns="0" bIns="0">
            <a:spAutoFit/>
          </a:bodyPr>
          <a:lstStyle/>
          <a:p>
            <a:pPr algn="l"/>
            <a:r>
              <a:rPr lang="en-US" sz="1600" dirty="0" smtClean="0">
                <a:solidFill>
                  <a:srgbClr val="000000"/>
                </a:solidFill>
              </a:rPr>
              <a:t>If you need to add or edit your worked or non-worked time, you must contact your manager for the needed edits to be made. </a:t>
            </a:r>
            <a:endParaRPr lang="en-US" sz="1600" b="0" dirty="0" smtClean="0">
              <a:solidFill>
                <a:srgbClr val="000000"/>
              </a:solidFill>
            </a:endParaRPr>
          </a:p>
        </p:txBody>
      </p:sp>
      <p:sp>
        <p:nvSpPr>
          <p:cNvPr id="58" name="Text Box 10" descr="bubble"/>
          <p:cNvSpPr txBox="1">
            <a:spLocks noChangeArrowheads="1"/>
          </p:cNvSpPr>
          <p:nvPr/>
        </p:nvSpPr>
        <p:spPr bwMode="auto">
          <a:xfrm>
            <a:off x="263793" y="5544406"/>
            <a:ext cx="4581636" cy="1135696"/>
          </a:xfrm>
          <a:prstGeom prst="rect">
            <a:avLst/>
          </a:prstGeom>
          <a:noFill/>
          <a:ln w="28575">
            <a:noFill/>
            <a:miter lim="800000"/>
            <a:headEnd/>
            <a:tailEnd/>
          </a:ln>
          <a:effectLst/>
        </p:spPr>
        <p:txBody>
          <a:bodyPr wrap="square" lIns="0" tIns="27432" rIns="0" bIns="0">
            <a:spAutoFit/>
          </a:bodyPr>
          <a:lstStyle/>
          <a:p>
            <a:pPr algn="l"/>
            <a:r>
              <a:rPr lang="en-US" sz="1200" dirty="0" smtClean="0">
                <a:solidFill>
                  <a:srgbClr val="000000"/>
                </a:solidFill>
              </a:rPr>
              <a:t>After applying an approval, you will no longer be able to edit your timecard for that pay </a:t>
            </a:r>
            <a:r>
              <a:rPr lang="en-US" sz="1200" dirty="0">
                <a:solidFill>
                  <a:srgbClr val="000000"/>
                </a:solidFill>
              </a:rPr>
              <a:t>period (as indicated by the timecard’s colored </a:t>
            </a:r>
            <a:r>
              <a:rPr lang="en-US" sz="1200" dirty="0" smtClean="0">
                <a:solidFill>
                  <a:srgbClr val="000000"/>
                </a:solidFill>
              </a:rPr>
              <a:t>background). If you later determine that you need to make an edit, click the </a:t>
            </a:r>
            <a:r>
              <a:rPr lang="en-US" sz="1200" b="1" dirty="0" smtClean="0">
                <a:solidFill>
                  <a:srgbClr val="000000"/>
                </a:solidFill>
              </a:rPr>
              <a:t>Approve Actions </a:t>
            </a:r>
            <a:r>
              <a:rPr lang="en-US" sz="1200" dirty="0" smtClean="0">
                <a:solidFill>
                  <a:srgbClr val="000000"/>
                </a:solidFill>
              </a:rPr>
              <a:t>icon and select </a:t>
            </a:r>
            <a:r>
              <a:rPr lang="en-US" sz="1200" b="1" dirty="0" smtClean="0">
                <a:solidFill>
                  <a:srgbClr val="000000"/>
                </a:solidFill>
              </a:rPr>
              <a:t>Remove Timecard Approval</a:t>
            </a:r>
            <a:r>
              <a:rPr lang="en-US" sz="1200" dirty="0" smtClean="0">
                <a:solidFill>
                  <a:srgbClr val="000000"/>
                </a:solidFill>
              </a:rPr>
              <a:t>. You can then make your edit(s) and approve the timecard again.</a:t>
            </a:r>
          </a:p>
        </p:txBody>
      </p:sp>
      <p:sp>
        <p:nvSpPr>
          <p:cNvPr id="65" name="Text Box 10" descr="bubble"/>
          <p:cNvSpPr txBox="1">
            <a:spLocks noChangeArrowheads="1"/>
          </p:cNvSpPr>
          <p:nvPr/>
        </p:nvSpPr>
        <p:spPr bwMode="auto">
          <a:xfrm>
            <a:off x="5087565" y="2910774"/>
            <a:ext cx="4581635" cy="397032"/>
          </a:xfrm>
          <a:prstGeom prst="rect">
            <a:avLst/>
          </a:prstGeom>
          <a:noFill/>
          <a:ln w="28575">
            <a:noFill/>
            <a:miter lim="800000"/>
            <a:headEnd/>
            <a:tailEnd/>
          </a:ln>
          <a:effectLst/>
        </p:spPr>
        <p:txBody>
          <a:bodyPr wrap="square" lIns="0" tIns="27432" rIns="0" bIns="0">
            <a:spAutoFit/>
          </a:bodyPr>
          <a:lstStyle/>
          <a:p>
            <a:pPr algn="l"/>
            <a:r>
              <a:rPr lang="en-US" sz="1200" dirty="0" smtClean="0">
                <a:solidFill>
                  <a:srgbClr val="000000"/>
                </a:solidFill>
              </a:rPr>
              <a:t>You can review any time off balances you have accrued right in your timecard. Make </a:t>
            </a:r>
            <a:r>
              <a:rPr lang="en-US" sz="1200" dirty="0">
                <a:solidFill>
                  <a:srgbClr val="000000"/>
                </a:solidFill>
              </a:rPr>
              <a:t>sure the My Timecard widget is in a primary view</a:t>
            </a:r>
            <a:r>
              <a:rPr lang="en-US" sz="1200" dirty="0" smtClean="0">
                <a:solidFill>
                  <a:srgbClr val="000000"/>
                </a:solidFill>
              </a:rPr>
              <a:t>.</a:t>
            </a:r>
            <a:endParaRPr lang="en-US" sz="1200" dirty="0">
              <a:solidFill>
                <a:srgbClr val="000000"/>
              </a:solidFill>
            </a:endParaRPr>
          </a:p>
        </p:txBody>
      </p:sp>
      <p:sp>
        <p:nvSpPr>
          <p:cNvPr id="66" name="Text Box 11"/>
          <p:cNvSpPr txBox="1">
            <a:spLocks noChangeArrowheads="1"/>
          </p:cNvSpPr>
          <p:nvPr/>
        </p:nvSpPr>
        <p:spPr bwMode="auto">
          <a:xfrm>
            <a:off x="5062833" y="3483350"/>
            <a:ext cx="152477" cy="164592"/>
          </a:xfrm>
          <a:prstGeom prst="rect">
            <a:avLst/>
          </a:prstGeom>
          <a:solidFill>
            <a:srgbClr val="5191CD"/>
          </a:solidFill>
          <a:ln w="9525">
            <a:noFill/>
            <a:miter lim="800000"/>
            <a:headEnd type="none" w="sm" len="sm"/>
            <a:tailEnd/>
          </a:ln>
          <a:effectLst/>
        </p:spPr>
        <p:txBody>
          <a:bodyPr wrap="none" lIns="36576" tIns="36576" rIns="36576" bIns="36576" anchor="ctr" anchorCtr="0"/>
          <a:lstStyle/>
          <a:p>
            <a:pPr>
              <a:spcBef>
                <a:spcPct val="50000"/>
              </a:spcBef>
            </a:pPr>
            <a:r>
              <a:rPr lang="en-US" sz="900" b="0" dirty="0" smtClean="0">
                <a:solidFill>
                  <a:srgbClr val="FFFFFF"/>
                </a:solidFill>
              </a:rPr>
              <a:t>1</a:t>
            </a:r>
            <a:endParaRPr lang="en-US" sz="900" b="0" dirty="0">
              <a:solidFill>
                <a:srgbClr val="FFFFFF"/>
              </a:solidFill>
            </a:endParaRPr>
          </a:p>
        </p:txBody>
      </p:sp>
      <p:sp>
        <p:nvSpPr>
          <p:cNvPr id="67" name="Text Box 10" descr="bubble"/>
          <p:cNvSpPr txBox="1">
            <a:spLocks noChangeArrowheads="1"/>
          </p:cNvSpPr>
          <p:nvPr/>
        </p:nvSpPr>
        <p:spPr bwMode="auto">
          <a:xfrm>
            <a:off x="5087565" y="3668364"/>
            <a:ext cx="4387424" cy="1505027"/>
          </a:xfrm>
          <a:prstGeom prst="rect">
            <a:avLst/>
          </a:prstGeom>
          <a:noFill/>
          <a:ln w="28575">
            <a:noFill/>
            <a:miter lim="800000"/>
            <a:headEnd/>
            <a:tailEnd/>
          </a:ln>
          <a:effectLst/>
        </p:spPr>
        <p:txBody>
          <a:bodyPr wrap="square" lIns="0" tIns="27432" rIns="0" bIns="0">
            <a:spAutoFit/>
          </a:bodyPr>
          <a:lstStyle/>
          <a:p>
            <a:pPr algn="l"/>
            <a:r>
              <a:rPr lang="en-US" sz="1200" dirty="0" smtClean="0">
                <a:solidFill>
                  <a:srgbClr val="000000"/>
                </a:solidFill>
              </a:rPr>
              <a:t>In the My Timecard widget, make </a:t>
            </a:r>
            <a:r>
              <a:rPr lang="en-US" sz="1200" dirty="0">
                <a:solidFill>
                  <a:srgbClr val="000000"/>
                </a:solidFill>
              </a:rPr>
              <a:t>sure you are viewing the </a:t>
            </a:r>
            <a:r>
              <a:rPr lang="en-US" sz="1200" dirty="0" smtClean="0">
                <a:solidFill>
                  <a:srgbClr val="000000"/>
                </a:solidFill>
              </a:rPr>
              <a:t>date </a:t>
            </a:r>
            <a:r>
              <a:rPr lang="en-US" sz="1200" dirty="0">
                <a:solidFill>
                  <a:srgbClr val="000000"/>
                </a:solidFill>
              </a:rPr>
              <a:t>for which you </a:t>
            </a:r>
            <a:r>
              <a:rPr lang="en-US" sz="1200" dirty="0" smtClean="0">
                <a:solidFill>
                  <a:srgbClr val="000000"/>
                </a:solidFill>
              </a:rPr>
              <a:t>would like to view your available balances. (For example, if you want to want to review your balances as of April 3, make sure a row for April 3 is displayed in the timecard.) If </a:t>
            </a:r>
            <a:r>
              <a:rPr lang="en-US" sz="1200" dirty="0">
                <a:solidFill>
                  <a:srgbClr val="000000"/>
                </a:solidFill>
              </a:rPr>
              <a:t>the </a:t>
            </a:r>
            <a:r>
              <a:rPr lang="en-US" sz="1200" dirty="0" smtClean="0">
                <a:solidFill>
                  <a:srgbClr val="000000"/>
                </a:solidFill>
              </a:rPr>
              <a:t>date is not showing, </a:t>
            </a:r>
            <a:r>
              <a:rPr lang="en-US" sz="1200" dirty="0">
                <a:solidFill>
                  <a:srgbClr val="000000"/>
                </a:solidFill>
              </a:rPr>
              <a:t>click the currently-selected time period, </a:t>
            </a:r>
            <a:r>
              <a:rPr lang="en-US" sz="1200" dirty="0" smtClean="0">
                <a:solidFill>
                  <a:srgbClr val="000000"/>
                </a:solidFill>
              </a:rPr>
              <a:t>click the Select Dates</a:t>
            </a:r>
          </a:p>
          <a:p>
            <a:pPr algn="l"/>
            <a:r>
              <a:rPr lang="en-US" sz="1200" dirty="0" smtClean="0">
                <a:solidFill>
                  <a:srgbClr val="000000"/>
                </a:solidFill>
              </a:rPr>
              <a:t>icon         , select the date you want from the calendar, </a:t>
            </a:r>
            <a:r>
              <a:rPr lang="en-US" sz="1200" dirty="0">
                <a:solidFill>
                  <a:srgbClr val="000000"/>
                </a:solidFill>
              </a:rPr>
              <a:t>and click </a:t>
            </a:r>
            <a:r>
              <a:rPr lang="en-US" sz="1200" b="1" dirty="0">
                <a:solidFill>
                  <a:srgbClr val="000000"/>
                </a:solidFill>
              </a:rPr>
              <a:t>Apply</a:t>
            </a:r>
            <a:r>
              <a:rPr lang="en-US" sz="1200" dirty="0">
                <a:solidFill>
                  <a:srgbClr val="000000"/>
                </a:solidFill>
              </a:rPr>
              <a:t>.</a:t>
            </a:r>
          </a:p>
        </p:txBody>
      </p:sp>
      <p:sp>
        <p:nvSpPr>
          <p:cNvPr id="68" name="Text Box 11"/>
          <p:cNvSpPr txBox="1">
            <a:spLocks noChangeArrowheads="1"/>
          </p:cNvSpPr>
          <p:nvPr/>
        </p:nvSpPr>
        <p:spPr bwMode="auto">
          <a:xfrm>
            <a:off x="5073367" y="5479880"/>
            <a:ext cx="152477" cy="164592"/>
          </a:xfrm>
          <a:prstGeom prst="rect">
            <a:avLst/>
          </a:prstGeom>
          <a:solidFill>
            <a:srgbClr val="5191CD"/>
          </a:solidFill>
          <a:ln w="9525">
            <a:noFill/>
            <a:miter lim="800000"/>
            <a:headEnd type="none" w="sm" len="sm"/>
            <a:tailEnd/>
          </a:ln>
          <a:effectLst/>
        </p:spPr>
        <p:txBody>
          <a:bodyPr wrap="none" lIns="36576" tIns="36576" rIns="36576" bIns="36576" anchor="ctr" anchorCtr="0"/>
          <a:lstStyle/>
          <a:p>
            <a:pPr>
              <a:spcBef>
                <a:spcPct val="50000"/>
              </a:spcBef>
            </a:pPr>
            <a:r>
              <a:rPr lang="en-US" sz="900" b="0" dirty="0" smtClean="0">
                <a:solidFill>
                  <a:srgbClr val="FFFFFF"/>
                </a:solidFill>
              </a:rPr>
              <a:t>2</a:t>
            </a:r>
            <a:endParaRPr lang="en-US" sz="900" b="0" dirty="0">
              <a:solidFill>
                <a:srgbClr val="FFFFFF"/>
              </a:solidFill>
            </a:endParaRPr>
          </a:p>
        </p:txBody>
      </p:sp>
      <p:sp>
        <p:nvSpPr>
          <p:cNvPr id="69" name="Text Box 10" descr="bubble"/>
          <p:cNvSpPr txBox="1">
            <a:spLocks noChangeArrowheads="1"/>
          </p:cNvSpPr>
          <p:nvPr/>
        </p:nvSpPr>
        <p:spPr bwMode="auto">
          <a:xfrm>
            <a:off x="5073367" y="5748230"/>
            <a:ext cx="4336623" cy="1135696"/>
          </a:xfrm>
          <a:prstGeom prst="rect">
            <a:avLst/>
          </a:prstGeom>
          <a:noFill/>
          <a:ln w="28575">
            <a:noFill/>
            <a:miter lim="800000"/>
            <a:headEnd/>
            <a:tailEnd/>
          </a:ln>
          <a:effectLst/>
        </p:spPr>
        <p:txBody>
          <a:bodyPr wrap="square" lIns="0" tIns="27432" rIns="0" bIns="0">
            <a:spAutoFit/>
          </a:bodyPr>
          <a:lstStyle/>
          <a:p>
            <a:pPr algn="l"/>
            <a:r>
              <a:rPr lang="en-US" sz="1200" b="0" dirty="0" smtClean="0">
                <a:solidFill>
                  <a:srgbClr val="000000"/>
                </a:solidFill>
              </a:rPr>
              <a:t>Select the row of the date for which you want to check your balance, and select the Accruals tab at the bottom of your timecard. Your accrual balances will appear in the tab. The values in the Accrual Available Balance column tell you how many hours you have available in each of the types of hours you accrue.</a:t>
            </a:r>
          </a:p>
        </p:txBody>
      </p:sp>
      <p:pic>
        <p:nvPicPr>
          <p:cNvPr id="7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9443" y="4790289"/>
            <a:ext cx="243810" cy="175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2" name="Text Box 4"/>
          <p:cNvSpPr txBox="1">
            <a:spLocks noChangeArrowheads="1"/>
          </p:cNvSpPr>
          <p:nvPr/>
        </p:nvSpPr>
        <p:spPr bwMode="ltGray">
          <a:xfrm>
            <a:off x="160021" y="7426325"/>
            <a:ext cx="9684068" cy="215444"/>
          </a:xfrm>
          <a:prstGeom prst="rect">
            <a:avLst/>
          </a:prstGeom>
          <a:noFill/>
          <a:ln w="9525">
            <a:noFill/>
            <a:miter lim="800000"/>
            <a:headEnd type="none" w="sm" len="sm"/>
            <a:tailEnd/>
          </a:ln>
          <a:effectLst/>
        </p:spPr>
        <p:txBody>
          <a:bodyPr wrap="square">
            <a:spAutoFit/>
          </a:bodyPr>
          <a:lstStyle/>
          <a:p>
            <a:pPr algn="r">
              <a:spcBef>
                <a:spcPct val="50000"/>
              </a:spcBef>
              <a:tabLst>
                <a:tab pos="1600200" algn="l"/>
                <a:tab pos="4171950" algn="l"/>
                <a:tab pos="4286250" algn="l"/>
                <a:tab pos="9372600" algn="l"/>
              </a:tabLst>
            </a:pPr>
            <a:r>
              <a:rPr lang="en-US" sz="800" dirty="0" smtClean="0"/>
              <a:t>	© 2015, </a:t>
            </a:r>
            <a:r>
              <a:rPr lang="en-US" sz="800" dirty="0"/>
              <a:t>Kronos Incorporated or a related </a:t>
            </a:r>
            <a:r>
              <a:rPr lang="en-US" sz="800" dirty="0" smtClean="0"/>
              <a:t>company. All </a:t>
            </a:r>
            <a:r>
              <a:rPr lang="en-US" sz="800" dirty="0"/>
              <a:t>rights reserved</a:t>
            </a:r>
            <a:r>
              <a:rPr lang="en-US" sz="800" dirty="0" smtClean="0"/>
              <a:t>.</a:t>
            </a:r>
            <a:endParaRPr lang="en-US" sz="800" dirty="0"/>
          </a:p>
        </p:txBody>
      </p:sp>
    </p:spTree>
    <p:extLst>
      <p:ext uri="{BB962C8B-B14F-4D97-AF65-F5344CB8AC3E}">
        <p14:creationId xmlns:p14="http://schemas.microsoft.com/office/powerpoint/2010/main" val="3804858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708" y="1940275"/>
            <a:ext cx="6769699" cy="4059188"/>
          </a:xfrm>
          <a:prstGeom prst="rect">
            <a:avLst/>
          </a:prstGeom>
          <a:effectLst>
            <a:outerShdw blurRad="50800" dist="38100" dir="2700000" algn="tl" rotWithShape="0">
              <a:prstClr val="black">
                <a:alpha val="40000"/>
              </a:prstClr>
            </a:outerShdw>
          </a:effectLst>
        </p:spPr>
      </p:pic>
      <p:sp>
        <p:nvSpPr>
          <p:cNvPr id="2" name="Title 1"/>
          <p:cNvSpPr>
            <a:spLocks noGrp="1"/>
          </p:cNvSpPr>
          <p:nvPr>
            <p:ph type="title"/>
          </p:nvPr>
        </p:nvSpPr>
        <p:spPr/>
        <p:txBody>
          <a:bodyPr/>
          <a:lstStyle/>
          <a:p>
            <a:r>
              <a:rPr lang="en-US" dirty="0" smtClean="0"/>
              <a:t>Hourly Employee Navigator Job Aid</a:t>
            </a:r>
            <a:endParaRPr lang="en-US" dirty="0"/>
          </a:p>
        </p:txBody>
      </p:sp>
      <p:sp>
        <p:nvSpPr>
          <p:cNvPr id="3" name="Content Placeholder 2"/>
          <p:cNvSpPr>
            <a:spLocks noGrp="1"/>
          </p:cNvSpPr>
          <p:nvPr>
            <p:ph idx="1"/>
          </p:nvPr>
        </p:nvSpPr>
        <p:spPr/>
        <p:txBody>
          <a:bodyPr/>
          <a:lstStyle/>
          <a:p>
            <a:r>
              <a:rPr lang="en-US" dirty="0" smtClean="0"/>
              <a:t>Parts of a Navigator</a:t>
            </a:r>
            <a:endParaRPr lang="en-US" dirty="0"/>
          </a:p>
        </p:txBody>
      </p:sp>
      <p:cxnSp>
        <p:nvCxnSpPr>
          <p:cNvPr id="49" name="Straight Arrow Connector 48"/>
          <p:cNvCxnSpPr/>
          <p:nvPr/>
        </p:nvCxnSpPr>
        <p:spPr bwMode="auto">
          <a:xfrm flipV="1">
            <a:off x="3239108" y="5687615"/>
            <a:ext cx="0" cy="605031"/>
          </a:xfrm>
          <a:prstGeom prst="straightConnector1">
            <a:avLst/>
          </a:prstGeom>
          <a:solidFill>
            <a:schemeClr val="accent1"/>
          </a:solidFill>
          <a:ln w="19050" cap="flat" cmpd="sng" algn="ctr">
            <a:solidFill>
              <a:srgbClr val="F02E00"/>
            </a:solidFill>
            <a:prstDash val="solid"/>
            <a:round/>
            <a:headEnd type="oval" w="med" len="med"/>
            <a:tailEnd type="none"/>
          </a:ln>
          <a:effectLst>
            <a:outerShdw dist="12700" dir="2700000" algn="tl" rotWithShape="0">
              <a:srgbClr val="FFFFFF">
                <a:alpha val="50000"/>
              </a:srgbClr>
            </a:outerShdw>
          </a:effectLst>
        </p:spPr>
      </p:cxnSp>
      <p:cxnSp>
        <p:nvCxnSpPr>
          <p:cNvPr id="52" name="Straight Arrow Connector 51"/>
          <p:cNvCxnSpPr/>
          <p:nvPr/>
        </p:nvCxnSpPr>
        <p:spPr bwMode="auto">
          <a:xfrm flipH="1" flipV="1">
            <a:off x="2969777" y="5092700"/>
            <a:ext cx="1" cy="594916"/>
          </a:xfrm>
          <a:prstGeom prst="straightConnector1">
            <a:avLst/>
          </a:prstGeom>
          <a:solidFill>
            <a:schemeClr val="accent1"/>
          </a:solidFill>
          <a:ln w="19050" cap="flat" cmpd="sng" algn="ctr">
            <a:solidFill>
              <a:srgbClr val="F02E00"/>
            </a:solidFill>
            <a:prstDash val="solid"/>
            <a:round/>
            <a:headEnd type="none" w="sm" len="sm"/>
            <a:tailEnd type="triangle"/>
          </a:ln>
          <a:effectLst/>
        </p:spPr>
      </p:cxnSp>
      <p:cxnSp>
        <p:nvCxnSpPr>
          <p:cNvPr id="54" name="Straight Arrow Connector 53"/>
          <p:cNvCxnSpPr/>
          <p:nvPr/>
        </p:nvCxnSpPr>
        <p:spPr bwMode="auto">
          <a:xfrm flipV="1">
            <a:off x="4908113" y="4702175"/>
            <a:ext cx="0" cy="989015"/>
          </a:xfrm>
          <a:prstGeom prst="straightConnector1">
            <a:avLst/>
          </a:prstGeom>
          <a:solidFill>
            <a:schemeClr val="accent1"/>
          </a:solidFill>
          <a:ln w="19050" cap="flat" cmpd="sng" algn="ctr">
            <a:solidFill>
              <a:srgbClr val="F02E00"/>
            </a:solidFill>
            <a:prstDash val="solid"/>
            <a:round/>
            <a:headEnd type="none" w="sm" len="sm"/>
            <a:tailEnd type="triangle"/>
          </a:ln>
          <a:effectLst/>
        </p:spPr>
      </p:cxnSp>
      <p:cxnSp>
        <p:nvCxnSpPr>
          <p:cNvPr id="55" name="Straight Arrow Connector 54"/>
          <p:cNvCxnSpPr/>
          <p:nvPr/>
        </p:nvCxnSpPr>
        <p:spPr bwMode="auto">
          <a:xfrm>
            <a:off x="2967042" y="5684640"/>
            <a:ext cx="1942449" cy="0"/>
          </a:xfrm>
          <a:prstGeom prst="straightConnector1">
            <a:avLst/>
          </a:prstGeom>
          <a:solidFill>
            <a:schemeClr val="accent1"/>
          </a:solidFill>
          <a:ln w="19050" cap="flat" cmpd="sng" algn="ctr">
            <a:solidFill>
              <a:srgbClr val="F02E00"/>
            </a:solidFill>
            <a:prstDash val="solid"/>
            <a:round/>
            <a:headEnd type="none" w="sm" len="sm"/>
            <a:tailEnd type="none"/>
          </a:ln>
          <a:effectLst/>
        </p:spPr>
      </p:cxnSp>
      <p:cxnSp>
        <p:nvCxnSpPr>
          <p:cNvPr id="58" name="Straight Arrow Connector 57"/>
          <p:cNvCxnSpPr/>
          <p:nvPr/>
        </p:nvCxnSpPr>
        <p:spPr bwMode="auto">
          <a:xfrm>
            <a:off x="6187316" y="1760931"/>
            <a:ext cx="0" cy="887019"/>
          </a:xfrm>
          <a:prstGeom prst="straightConnector1">
            <a:avLst/>
          </a:prstGeom>
          <a:solidFill>
            <a:schemeClr val="accent1"/>
          </a:solidFill>
          <a:ln w="19050" cap="flat" cmpd="sng" algn="ctr">
            <a:solidFill>
              <a:srgbClr val="F02E00"/>
            </a:solidFill>
            <a:prstDash val="solid"/>
            <a:round/>
            <a:headEnd type="oval" w="med" len="med"/>
            <a:tailEnd type="triangle"/>
          </a:ln>
          <a:effectLst/>
        </p:spPr>
      </p:cxnSp>
      <p:sp>
        <p:nvSpPr>
          <p:cNvPr id="12" name="Text Box 6"/>
          <p:cNvSpPr txBox="1">
            <a:spLocks noChangeArrowheads="1"/>
          </p:cNvSpPr>
          <p:nvPr/>
        </p:nvSpPr>
        <p:spPr bwMode="auto">
          <a:xfrm>
            <a:off x="5465344" y="1042501"/>
            <a:ext cx="1636608" cy="718430"/>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Related Items Pane</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The </a:t>
            </a:r>
            <a:r>
              <a:rPr lang="en-US" sz="800" b="1" dirty="0">
                <a:solidFill>
                  <a:srgbClr val="FFFFFF"/>
                </a:solidFill>
                <a:latin typeface="Arial Narrow" pitchFamily="34" charset="0"/>
              </a:rPr>
              <a:t>Related Items</a:t>
            </a:r>
            <a:r>
              <a:rPr lang="en-US" sz="800" dirty="0">
                <a:solidFill>
                  <a:srgbClr val="FFFFFF"/>
                </a:solidFill>
                <a:latin typeface="Arial Narrow" pitchFamily="34" charset="0"/>
              </a:rPr>
              <a:t> pane contains additional, less commonly used </a:t>
            </a:r>
            <a:r>
              <a:rPr lang="en-US" sz="800" dirty="0" smtClean="0">
                <a:solidFill>
                  <a:srgbClr val="FFFFFF"/>
                </a:solidFill>
                <a:latin typeface="Arial Narrow" pitchFamily="34" charset="0"/>
              </a:rPr>
              <a:t>widgets. </a:t>
            </a:r>
            <a:r>
              <a:rPr lang="en-US" sz="800" dirty="0">
                <a:solidFill>
                  <a:srgbClr val="FFFFFF"/>
                </a:solidFill>
                <a:latin typeface="Arial Narrow" pitchFamily="34" charset="0"/>
              </a:rPr>
              <a:t>Click the arrow in the upper right corner to open or close the </a:t>
            </a:r>
            <a:r>
              <a:rPr lang="en-US" sz="800" dirty="0" smtClean="0">
                <a:solidFill>
                  <a:srgbClr val="FFFFFF"/>
                </a:solidFill>
                <a:latin typeface="Arial Narrow" pitchFamily="34" charset="0"/>
              </a:rPr>
              <a:t>pane.</a:t>
            </a:r>
            <a:endParaRPr lang="en-US" sz="800" dirty="0">
              <a:solidFill>
                <a:srgbClr val="FFFFFF"/>
              </a:solidFill>
              <a:latin typeface="Arial Narrow" pitchFamily="34" charset="0"/>
            </a:endParaRPr>
          </a:p>
        </p:txBody>
      </p:sp>
      <p:sp>
        <p:nvSpPr>
          <p:cNvPr id="29" name="Text Box 6"/>
          <p:cNvSpPr txBox="1">
            <a:spLocks noChangeArrowheads="1"/>
          </p:cNvSpPr>
          <p:nvPr/>
        </p:nvSpPr>
        <p:spPr bwMode="auto">
          <a:xfrm>
            <a:off x="7619749" y="1359778"/>
            <a:ext cx="1825252" cy="1087762"/>
          </a:xfrm>
          <a:prstGeom prst="rect">
            <a:avLst/>
          </a:prstGeom>
          <a:solidFill>
            <a:srgbClr val="5191CD"/>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lvl="0" algn="l"/>
            <a:r>
              <a:rPr lang="en-US" sz="800" b="1" dirty="0" smtClean="0">
                <a:solidFill>
                  <a:srgbClr val="FFFFFF"/>
                </a:solidFill>
                <a:latin typeface="Arial Narrow" pitchFamily="34" charset="0"/>
              </a:rPr>
              <a:t>Repositioning Widgets</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Move a widget from a secondary view to a primary view by clicking the title bar, dragging it over a primary view, and releasing. Most edits must be applied in a primary view.</a:t>
            </a:r>
            <a:endParaRPr lang="en-US" sz="800" b="0" dirty="0" smtClean="0">
              <a:solidFill>
                <a:srgbClr val="FFFFFF"/>
              </a:solidFill>
              <a:latin typeface="Arial Narrow" pitchFamily="34" charset="0"/>
            </a:endParaRPr>
          </a:p>
          <a:p>
            <a:pPr lvl="0" algn="l"/>
            <a:endParaRPr lang="en-US" sz="800" dirty="0" smtClean="0">
              <a:solidFill>
                <a:srgbClr val="FFFFFF"/>
              </a:solidFill>
              <a:latin typeface="Arial Narrow" pitchFamily="34" charset="0"/>
            </a:endParaRPr>
          </a:p>
          <a:p>
            <a:pPr lvl="0" algn="l"/>
            <a:endParaRPr lang="en-US" sz="800" b="0" dirty="0">
              <a:solidFill>
                <a:srgbClr val="FFFFFF"/>
              </a:solidFill>
              <a:latin typeface="Arial Narrow" pitchFamily="34" charset="0"/>
            </a:endParaRPr>
          </a:p>
        </p:txBody>
      </p:sp>
      <p:cxnSp>
        <p:nvCxnSpPr>
          <p:cNvPr id="36" name="Straight Arrow Connector 35"/>
          <p:cNvCxnSpPr/>
          <p:nvPr/>
        </p:nvCxnSpPr>
        <p:spPr bwMode="auto">
          <a:xfrm>
            <a:off x="2625402" y="1760170"/>
            <a:ext cx="0" cy="98912"/>
          </a:xfrm>
          <a:prstGeom prst="straightConnector1">
            <a:avLst/>
          </a:prstGeom>
          <a:solidFill>
            <a:schemeClr val="accent1"/>
          </a:solidFill>
          <a:ln w="19050" cap="flat" cmpd="sng" algn="ctr">
            <a:solidFill>
              <a:srgbClr val="F02E00"/>
            </a:solidFill>
            <a:prstDash val="solid"/>
            <a:round/>
            <a:headEnd type="oval" w="med" len="med"/>
            <a:tailEnd type="none"/>
          </a:ln>
          <a:effectLst/>
        </p:spPr>
      </p:cxnSp>
      <p:sp>
        <p:nvSpPr>
          <p:cNvPr id="11" name="Text Box 6"/>
          <p:cNvSpPr txBox="1">
            <a:spLocks noChangeArrowheads="1"/>
          </p:cNvSpPr>
          <p:nvPr/>
        </p:nvSpPr>
        <p:spPr bwMode="auto">
          <a:xfrm>
            <a:off x="1545905" y="6292644"/>
            <a:ext cx="1988697" cy="1210873"/>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a:solidFill>
                  <a:srgbClr val="FFFFFF"/>
                </a:solidFill>
                <a:latin typeface="Arial Narrow" pitchFamily="34" charset="0"/>
              </a:rPr>
              <a:t>Views and Widgets</a:t>
            </a:r>
            <a:br>
              <a:rPr lang="en-US" sz="800" b="1" dirty="0">
                <a:solidFill>
                  <a:srgbClr val="FFFFFF"/>
                </a:solidFill>
                <a:latin typeface="Arial Narrow" pitchFamily="34" charset="0"/>
              </a:rPr>
            </a:br>
            <a:r>
              <a:rPr lang="en-US" sz="800" dirty="0">
                <a:solidFill>
                  <a:srgbClr val="FFFFFF"/>
                </a:solidFill>
                <a:latin typeface="Arial Narrow" pitchFamily="34" charset="0"/>
              </a:rPr>
              <a:t>A workspace can have one or more pre-sized views. Views are holding areas for </a:t>
            </a:r>
            <a:r>
              <a:rPr lang="en-US" sz="800" dirty="0" smtClean="0">
                <a:solidFill>
                  <a:srgbClr val="FFFFFF"/>
                </a:solidFill>
                <a:latin typeface="Arial Narrow" pitchFamily="34" charset="0"/>
              </a:rPr>
              <a:t>widgets, </a:t>
            </a:r>
            <a:r>
              <a:rPr lang="en-US" sz="800" dirty="0">
                <a:solidFill>
                  <a:srgbClr val="FFFFFF"/>
                </a:solidFill>
                <a:latin typeface="Arial Narrow" pitchFamily="34" charset="0"/>
              </a:rPr>
              <a:t>which are the task-oriented tools you use to review data and perform actions. In this example, there are </a:t>
            </a:r>
            <a:r>
              <a:rPr lang="en-US" sz="800" dirty="0" smtClean="0">
                <a:solidFill>
                  <a:srgbClr val="FFFFFF"/>
                </a:solidFill>
                <a:latin typeface="Arial Narrow" pitchFamily="34" charset="0"/>
              </a:rPr>
              <a:t>two views</a:t>
            </a:r>
            <a:r>
              <a:rPr lang="en-US" sz="800" dirty="0">
                <a:solidFill>
                  <a:srgbClr val="FFFFFF"/>
                </a:solidFill>
                <a:latin typeface="Arial Narrow" pitchFamily="34" charset="0"/>
              </a:rPr>
              <a:t>, and each one currently holds a widget. When you need to work with a different widget, you can swap it into either view, replacing the current occupant.</a:t>
            </a:r>
          </a:p>
        </p:txBody>
      </p:sp>
      <p:cxnSp>
        <p:nvCxnSpPr>
          <p:cNvPr id="32" name="Straight Arrow Connector 31"/>
          <p:cNvCxnSpPr/>
          <p:nvPr/>
        </p:nvCxnSpPr>
        <p:spPr bwMode="auto">
          <a:xfrm>
            <a:off x="1893226" y="1849557"/>
            <a:ext cx="0" cy="124908"/>
          </a:xfrm>
          <a:prstGeom prst="straightConnector1">
            <a:avLst/>
          </a:prstGeom>
          <a:solidFill>
            <a:schemeClr val="accent1"/>
          </a:solidFill>
          <a:ln w="19050" cap="flat" cmpd="sng" algn="ctr">
            <a:solidFill>
              <a:srgbClr val="F02E00"/>
            </a:solidFill>
            <a:prstDash val="solid"/>
            <a:round/>
            <a:headEnd type="none" w="sm" len="sm"/>
            <a:tailEnd type="triangle"/>
          </a:ln>
          <a:effectLst/>
        </p:spPr>
      </p:cxnSp>
      <p:cxnSp>
        <p:nvCxnSpPr>
          <p:cNvPr id="37" name="Straight Arrow Connector 36"/>
          <p:cNvCxnSpPr/>
          <p:nvPr/>
        </p:nvCxnSpPr>
        <p:spPr bwMode="auto">
          <a:xfrm>
            <a:off x="1021792" y="1761709"/>
            <a:ext cx="0" cy="521053"/>
          </a:xfrm>
          <a:prstGeom prst="straightConnector1">
            <a:avLst/>
          </a:prstGeom>
          <a:solidFill>
            <a:schemeClr val="accent1"/>
          </a:solidFill>
          <a:ln w="19050" cap="flat" cmpd="sng" algn="ctr">
            <a:solidFill>
              <a:srgbClr val="F02E00"/>
            </a:solidFill>
            <a:prstDash val="solid"/>
            <a:round/>
            <a:headEnd type="oval" w="med" len="med"/>
            <a:tailEnd type="triangle"/>
          </a:ln>
          <a:effectLst>
            <a:outerShdw dist="12700" dir="2700000" algn="tl" rotWithShape="0">
              <a:srgbClr val="FFFFFF">
                <a:alpha val="50000"/>
              </a:srgbClr>
            </a:outerShdw>
          </a:effectLst>
        </p:spPr>
      </p:cxnSp>
      <p:sp>
        <p:nvSpPr>
          <p:cNvPr id="9" name="Text Box 6"/>
          <p:cNvSpPr txBox="1">
            <a:spLocks noChangeArrowheads="1"/>
          </p:cNvSpPr>
          <p:nvPr/>
        </p:nvSpPr>
        <p:spPr bwMode="auto">
          <a:xfrm>
            <a:off x="2118369" y="1042501"/>
            <a:ext cx="1051341" cy="595319"/>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Name / Sign Out</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Identifies user and a link to log out of navigator.</a:t>
            </a:r>
            <a:endParaRPr lang="en-US" sz="800" dirty="0">
              <a:solidFill>
                <a:srgbClr val="FFFFFF"/>
              </a:solidFill>
              <a:latin typeface="Arial Narrow" pitchFamily="34" charset="0"/>
            </a:endParaRPr>
          </a:p>
        </p:txBody>
      </p:sp>
      <p:sp>
        <p:nvSpPr>
          <p:cNvPr id="10" name="Text Box 6"/>
          <p:cNvSpPr txBox="1">
            <a:spLocks noChangeArrowheads="1"/>
          </p:cNvSpPr>
          <p:nvPr/>
        </p:nvSpPr>
        <p:spPr bwMode="auto">
          <a:xfrm>
            <a:off x="414708" y="1042501"/>
            <a:ext cx="1347788" cy="718430"/>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Active Bar</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Displays active workspaces; click title to bring a workspace into focus. (</a:t>
            </a:r>
            <a:r>
              <a:rPr lang="en-US" sz="800" b="1" dirty="0" smtClean="0">
                <a:solidFill>
                  <a:srgbClr val="FFFFFF"/>
                </a:solidFill>
                <a:latin typeface="Arial Narrow" pitchFamily="34" charset="0"/>
              </a:rPr>
              <a:t>My Information </a:t>
            </a:r>
            <a:r>
              <a:rPr lang="en-US" sz="800" dirty="0" smtClean="0">
                <a:solidFill>
                  <a:srgbClr val="FFFFFF"/>
                </a:solidFill>
                <a:latin typeface="Arial Narrow" pitchFamily="34" charset="0"/>
              </a:rPr>
              <a:t>is the only one in this example.)</a:t>
            </a:r>
            <a:endParaRPr lang="en-US" sz="800" dirty="0">
              <a:solidFill>
                <a:srgbClr val="FFFFFF"/>
              </a:solidFill>
              <a:latin typeface="Arial Narrow" pitchFamily="34" charset="0"/>
            </a:endParaRPr>
          </a:p>
        </p:txBody>
      </p:sp>
      <p:sp>
        <p:nvSpPr>
          <p:cNvPr id="59" name="Text Box 6"/>
          <p:cNvSpPr txBox="1">
            <a:spLocks noChangeArrowheads="1"/>
          </p:cNvSpPr>
          <p:nvPr/>
        </p:nvSpPr>
        <p:spPr bwMode="auto">
          <a:xfrm>
            <a:off x="7619749" y="5307759"/>
            <a:ext cx="1825252" cy="1949536"/>
          </a:xfrm>
          <a:prstGeom prst="rect">
            <a:avLst/>
          </a:prstGeom>
          <a:solidFill>
            <a:schemeClr val="accent3"/>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Activating a Widget</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There are two ways to activate a widget in the </a:t>
            </a:r>
            <a:r>
              <a:rPr lang="en-US" sz="800" b="1" dirty="0" smtClean="0">
                <a:solidFill>
                  <a:srgbClr val="FFFFFF"/>
                </a:solidFill>
                <a:latin typeface="Arial Narrow" pitchFamily="34" charset="0"/>
              </a:rPr>
              <a:t>Related Items </a:t>
            </a:r>
            <a:r>
              <a:rPr lang="en-US" sz="800" dirty="0" smtClean="0">
                <a:solidFill>
                  <a:srgbClr val="FFFFFF"/>
                </a:solidFill>
                <a:latin typeface="Arial Narrow" pitchFamily="34" charset="0"/>
              </a:rPr>
              <a:t>pane.</a:t>
            </a:r>
            <a:r>
              <a:rPr lang="en-US" sz="800" dirty="0">
                <a:solidFill>
                  <a:srgbClr val="FFFFFF"/>
                </a:solidFill>
                <a:latin typeface="Arial Narrow" pitchFamily="34" charset="0"/>
              </a:rPr>
              <a:t/>
            </a:r>
            <a:br>
              <a:rPr lang="en-US" sz="800" dirty="0">
                <a:solidFill>
                  <a:srgbClr val="FFFFFF"/>
                </a:solidFill>
                <a:latin typeface="Arial Narrow" pitchFamily="34" charset="0"/>
              </a:rPr>
            </a:br>
            <a:r>
              <a:rPr lang="en-US" sz="800" dirty="0" smtClean="0">
                <a:solidFill>
                  <a:srgbClr val="FFFFFF"/>
                </a:solidFill>
                <a:latin typeface="Arial Narrow" pitchFamily="34" charset="0"/>
              </a:rPr>
              <a:t/>
            </a:r>
            <a:br>
              <a:rPr lang="en-US" sz="800" dirty="0" smtClean="0">
                <a:solidFill>
                  <a:srgbClr val="FFFFFF"/>
                </a:solidFill>
                <a:latin typeface="Arial Narrow" pitchFamily="34" charset="0"/>
              </a:rPr>
            </a:br>
            <a:r>
              <a:rPr lang="en-US" sz="800" dirty="0" smtClean="0">
                <a:solidFill>
                  <a:srgbClr val="FFFFFF"/>
                </a:solidFill>
                <a:latin typeface="Arial Narrow" pitchFamily="34" charset="0"/>
              </a:rPr>
              <a:t>To add it to the current workspace, drag it out of the pane and release it over a widget in the workspace.</a:t>
            </a:r>
            <a:br>
              <a:rPr lang="en-US" sz="800" dirty="0" smtClean="0">
                <a:solidFill>
                  <a:srgbClr val="FFFFFF"/>
                </a:solidFill>
                <a:latin typeface="Arial Narrow" pitchFamily="34" charset="0"/>
              </a:rPr>
            </a:br>
            <a:r>
              <a:rPr lang="en-US" sz="800" dirty="0" smtClean="0">
                <a:solidFill>
                  <a:srgbClr val="FFFFFF"/>
                </a:solidFill>
                <a:latin typeface="Arial Narrow" pitchFamily="34" charset="0"/>
              </a:rPr>
              <a:t/>
            </a:r>
            <a:br>
              <a:rPr lang="en-US" sz="800" dirty="0" smtClean="0">
                <a:solidFill>
                  <a:srgbClr val="FFFFFF"/>
                </a:solidFill>
                <a:latin typeface="Arial Narrow" pitchFamily="34" charset="0"/>
              </a:rPr>
            </a:br>
            <a:r>
              <a:rPr lang="en-US" sz="800" dirty="0" smtClean="0">
                <a:solidFill>
                  <a:srgbClr val="FFFFFF"/>
                </a:solidFill>
                <a:latin typeface="Arial Narrow" pitchFamily="34" charset="0"/>
              </a:rPr>
              <a:t>To work with the widget in a temporary workspace, click the widget while it is still in the pane. To close that workspace later, hover over its tab and click the Close (</a:t>
            </a:r>
            <a:r>
              <a:rPr lang="en-US" sz="800" b="1" dirty="0" smtClean="0">
                <a:solidFill>
                  <a:srgbClr val="FFFFFF"/>
                </a:solidFill>
                <a:latin typeface="Arial Narrow" pitchFamily="34" charset="0"/>
              </a:rPr>
              <a:t>X</a:t>
            </a:r>
            <a:r>
              <a:rPr lang="en-US" sz="800" dirty="0" smtClean="0">
                <a:solidFill>
                  <a:srgbClr val="FFFFFF"/>
                </a:solidFill>
                <a:latin typeface="Arial Narrow" pitchFamily="34" charset="0"/>
              </a:rPr>
              <a:t>) button.</a:t>
            </a:r>
            <a:br>
              <a:rPr lang="en-US" sz="800" dirty="0" smtClean="0">
                <a:solidFill>
                  <a:srgbClr val="FFFFFF"/>
                </a:solidFill>
                <a:latin typeface="Arial Narrow" pitchFamily="34" charset="0"/>
              </a:rPr>
            </a:br>
            <a:r>
              <a:rPr lang="en-US" sz="800" dirty="0" smtClean="0">
                <a:solidFill>
                  <a:srgbClr val="FFFFFF"/>
                </a:solidFill>
                <a:latin typeface="Arial Narrow" pitchFamily="34" charset="0"/>
              </a:rPr>
              <a:t/>
            </a:r>
            <a:br>
              <a:rPr lang="en-US" sz="800" dirty="0" smtClean="0">
                <a:solidFill>
                  <a:srgbClr val="FFFFFF"/>
                </a:solidFill>
                <a:latin typeface="Arial Narrow" pitchFamily="34" charset="0"/>
              </a:rPr>
            </a:br>
            <a:endParaRPr lang="en-US" sz="800" dirty="0" smtClean="0">
              <a:solidFill>
                <a:srgbClr val="FFFFFF"/>
              </a:solidFill>
              <a:latin typeface="Arial Narrow" pitchFamily="34" charset="0"/>
            </a:endParaRPr>
          </a:p>
        </p:txBody>
      </p:sp>
      <p:grpSp>
        <p:nvGrpSpPr>
          <p:cNvPr id="8" name="Group 7"/>
          <p:cNvGrpSpPr/>
          <p:nvPr/>
        </p:nvGrpSpPr>
        <p:grpSpPr>
          <a:xfrm>
            <a:off x="5099806" y="6138856"/>
            <a:ext cx="2351734" cy="1235020"/>
            <a:chOff x="5099806" y="6108376"/>
            <a:chExt cx="2351734" cy="1235020"/>
          </a:xfrm>
        </p:grpSpPr>
        <p:sp>
          <p:nvSpPr>
            <p:cNvPr id="63" name="Text Box 6"/>
            <p:cNvSpPr txBox="1">
              <a:spLocks noChangeArrowheads="1"/>
            </p:cNvSpPr>
            <p:nvPr/>
          </p:nvSpPr>
          <p:spPr bwMode="auto">
            <a:xfrm>
              <a:off x="5099806" y="6394134"/>
              <a:ext cx="2351733" cy="949262"/>
            </a:xfrm>
            <a:prstGeom prst="rect">
              <a:avLst/>
            </a:prstGeom>
            <a:solidFill>
              <a:srgbClr val="F2D490"/>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r>
                <a:rPr lang="en-US" sz="1100" dirty="0" smtClean="0">
                  <a:solidFill>
                    <a:schemeClr val="bg2">
                      <a:lumMod val="25000"/>
                    </a:schemeClr>
                  </a:solidFill>
                  <a:latin typeface="Arial Narrow" pitchFamily="34" charset="0"/>
                </a:rPr>
                <a:t>Navigators are customized and reflect those items needed for a job role. Specific widgets that are available in your navigator are determined by your access and which applications are in use.</a:t>
              </a:r>
              <a:endParaRPr lang="en-US" sz="1100" dirty="0">
                <a:solidFill>
                  <a:schemeClr val="bg2">
                    <a:lumMod val="25000"/>
                  </a:schemeClr>
                </a:solidFill>
                <a:latin typeface="Arial Narrow" pitchFamily="34" charset="0"/>
              </a:endParaRPr>
            </a:p>
          </p:txBody>
        </p:sp>
        <p:sp>
          <p:nvSpPr>
            <p:cNvPr id="64" name="Text Box 6"/>
            <p:cNvSpPr txBox="1">
              <a:spLocks noChangeArrowheads="1"/>
            </p:cNvSpPr>
            <p:nvPr/>
          </p:nvSpPr>
          <p:spPr bwMode="auto">
            <a:xfrm>
              <a:off x="5099806" y="6108384"/>
              <a:ext cx="2351733" cy="287543"/>
            </a:xfrm>
            <a:prstGeom prst="rect">
              <a:avLst/>
            </a:prstGeom>
            <a:solidFill>
              <a:srgbClr val="F2A51E"/>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defTabSz="1019175">
                <a:spcBef>
                  <a:spcPct val="50000"/>
                </a:spcBef>
              </a:pPr>
              <a:r>
                <a:rPr lang="en-US" sz="1200" b="1" dirty="0" smtClean="0">
                  <a:solidFill>
                    <a:srgbClr val="FFFFFF"/>
                  </a:solidFill>
                  <a:latin typeface="Arial Narrow" pitchFamily="34" charset="0"/>
                </a:rPr>
                <a:t>Navigator layouts vary</a:t>
              </a:r>
              <a:endParaRPr lang="en-US" sz="1200" b="1" dirty="0">
                <a:solidFill>
                  <a:srgbClr val="FFFFFF"/>
                </a:solidFill>
                <a:latin typeface="Arial Narrow" pitchFamily="34" charset="0"/>
              </a:endParaRPr>
            </a:p>
          </p:txBody>
        </p:sp>
        <p:cxnSp>
          <p:nvCxnSpPr>
            <p:cNvPr id="65" name="Straight Connector 64"/>
            <p:cNvCxnSpPr/>
            <p:nvPr/>
          </p:nvCxnSpPr>
          <p:spPr bwMode="auto">
            <a:xfrm>
              <a:off x="5099807" y="7343357"/>
              <a:ext cx="2351733" cy="39"/>
            </a:xfrm>
            <a:prstGeom prst="line">
              <a:avLst/>
            </a:prstGeom>
            <a:solidFill>
              <a:schemeClr val="accent1"/>
            </a:solidFill>
            <a:ln w="9525" cap="flat" cmpd="sng" algn="ctr">
              <a:solidFill>
                <a:srgbClr val="68696C"/>
              </a:solidFill>
              <a:prstDash val="solid"/>
              <a:round/>
              <a:headEnd type="none" w="sm" len="sm"/>
              <a:tailEnd type="none" w="med" len="med"/>
            </a:ln>
            <a:effectLst/>
          </p:spPr>
        </p:cxnSp>
        <p:cxnSp>
          <p:nvCxnSpPr>
            <p:cNvPr id="66" name="Straight Connector 65"/>
            <p:cNvCxnSpPr/>
            <p:nvPr/>
          </p:nvCxnSpPr>
          <p:spPr bwMode="auto">
            <a:xfrm>
              <a:off x="5099807" y="6108376"/>
              <a:ext cx="2351733" cy="39"/>
            </a:xfrm>
            <a:prstGeom prst="line">
              <a:avLst/>
            </a:prstGeom>
            <a:solidFill>
              <a:schemeClr val="accent1"/>
            </a:solidFill>
            <a:ln w="9525" cap="flat" cmpd="sng" algn="ctr">
              <a:solidFill>
                <a:srgbClr val="68696C"/>
              </a:solidFill>
              <a:prstDash val="solid"/>
              <a:round/>
              <a:headEnd type="none" w="sm" len="sm"/>
              <a:tailEnd type="none" w="med" len="med"/>
            </a:ln>
            <a:effectLst/>
          </p:spPr>
        </p:cxnSp>
      </p:grpSp>
      <p:cxnSp>
        <p:nvCxnSpPr>
          <p:cNvPr id="69" name="Straight Arrow Connector 68"/>
          <p:cNvCxnSpPr/>
          <p:nvPr/>
        </p:nvCxnSpPr>
        <p:spPr bwMode="auto">
          <a:xfrm>
            <a:off x="3679260" y="1757437"/>
            <a:ext cx="0" cy="944488"/>
          </a:xfrm>
          <a:prstGeom prst="straightConnector1">
            <a:avLst/>
          </a:prstGeom>
          <a:solidFill>
            <a:schemeClr val="accent1"/>
          </a:solidFill>
          <a:ln w="19050" cap="flat" cmpd="sng" algn="ctr">
            <a:solidFill>
              <a:srgbClr val="F02E00"/>
            </a:solidFill>
            <a:prstDash val="solid"/>
            <a:round/>
            <a:headEnd type="oval" w="med" len="med"/>
            <a:tailEnd type="triangle"/>
          </a:ln>
          <a:effectLst>
            <a:outerShdw dist="12700" dir="2700000" algn="tl" rotWithShape="0">
              <a:srgbClr val="FFFFFF">
                <a:alpha val="50000"/>
              </a:srgbClr>
            </a:outerShdw>
          </a:effectLst>
        </p:spPr>
      </p:cxnSp>
      <p:cxnSp>
        <p:nvCxnSpPr>
          <p:cNvPr id="71" name="Straight Arrow Connector 70"/>
          <p:cNvCxnSpPr/>
          <p:nvPr/>
        </p:nvCxnSpPr>
        <p:spPr bwMode="auto">
          <a:xfrm flipH="1">
            <a:off x="1883702" y="1859082"/>
            <a:ext cx="750812" cy="0"/>
          </a:xfrm>
          <a:prstGeom prst="straightConnector1">
            <a:avLst/>
          </a:prstGeom>
          <a:solidFill>
            <a:schemeClr val="accent1"/>
          </a:solidFill>
          <a:ln w="19050" cap="flat" cmpd="sng" algn="ctr">
            <a:solidFill>
              <a:srgbClr val="F02E00"/>
            </a:solidFill>
            <a:prstDash val="solid"/>
            <a:round/>
            <a:headEnd type="none" w="med" len="med"/>
            <a:tailEnd type="none"/>
          </a:ln>
          <a:effectLst/>
        </p:spPr>
      </p:cxnSp>
      <p:cxnSp>
        <p:nvCxnSpPr>
          <p:cNvPr id="75" name="AutoShape 7"/>
          <p:cNvCxnSpPr>
            <a:cxnSpLocks noChangeShapeType="1"/>
            <a:stCxn id="57" idx="1"/>
          </p:cNvCxnSpPr>
          <p:nvPr/>
        </p:nvCxnSpPr>
        <p:spPr bwMode="auto">
          <a:xfrm rot="10800000">
            <a:off x="7421876" y="3342722"/>
            <a:ext cx="197873" cy="805610"/>
          </a:xfrm>
          <a:prstGeom prst="bentConnector2">
            <a:avLst/>
          </a:prstGeom>
          <a:noFill/>
          <a:ln w="19050">
            <a:solidFill>
              <a:srgbClr val="F02E00"/>
            </a:solidFill>
            <a:miter lim="800000"/>
            <a:headEnd type="oval" w="med" len="med"/>
            <a:tailEnd type="none" w="med" len="med"/>
          </a:ln>
          <a:effectLst/>
        </p:spPr>
      </p:cxnSp>
      <p:cxnSp>
        <p:nvCxnSpPr>
          <p:cNvPr id="79" name="Straight Arrow Connector 78"/>
          <p:cNvCxnSpPr/>
          <p:nvPr/>
        </p:nvCxnSpPr>
        <p:spPr bwMode="auto">
          <a:xfrm flipH="1">
            <a:off x="6550557" y="3342722"/>
            <a:ext cx="871318" cy="0"/>
          </a:xfrm>
          <a:prstGeom prst="straightConnector1">
            <a:avLst/>
          </a:prstGeom>
          <a:solidFill>
            <a:schemeClr val="accent1"/>
          </a:solidFill>
          <a:ln w="19050" cap="flat" cmpd="sng" algn="ctr">
            <a:solidFill>
              <a:srgbClr val="F02E00"/>
            </a:solidFill>
            <a:prstDash val="solid"/>
            <a:round/>
            <a:headEnd type="none" w="med" len="med"/>
            <a:tailEnd type="triangle"/>
          </a:ln>
          <a:effectLst/>
        </p:spPr>
      </p:cxnSp>
      <p:sp>
        <p:nvSpPr>
          <p:cNvPr id="6" name="Text Box 6"/>
          <p:cNvSpPr txBox="1">
            <a:spLocks noChangeArrowheads="1"/>
          </p:cNvSpPr>
          <p:nvPr/>
        </p:nvSpPr>
        <p:spPr bwMode="auto">
          <a:xfrm>
            <a:off x="3525583" y="1042501"/>
            <a:ext cx="1583888" cy="718430"/>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Time Period</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b="1" dirty="0" smtClean="0">
                <a:solidFill>
                  <a:srgbClr val="FFFFFF"/>
                </a:solidFill>
                <a:latin typeface="Arial Narrow" pitchFamily="34" charset="0"/>
              </a:rPr>
              <a:t>A</a:t>
            </a:r>
            <a:r>
              <a:rPr lang="en-US" sz="800" dirty="0" smtClean="0">
                <a:solidFill>
                  <a:srgbClr val="FFFFFF"/>
                </a:solidFill>
                <a:latin typeface="Arial Narrow" pitchFamily="34" charset="0"/>
              </a:rPr>
              <a:t>llows </a:t>
            </a:r>
            <a:r>
              <a:rPr lang="en-US" sz="800" dirty="0">
                <a:solidFill>
                  <a:srgbClr val="FFFFFF"/>
                </a:solidFill>
                <a:latin typeface="Arial Narrow" pitchFamily="34" charset="0"/>
              </a:rPr>
              <a:t>you to choose a </a:t>
            </a:r>
            <a:r>
              <a:rPr lang="en-US" sz="800" dirty="0" smtClean="0">
                <a:solidFill>
                  <a:srgbClr val="FFFFFF"/>
                </a:solidFill>
                <a:latin typeface="Arial Narrow" pitchFamily="34" charset="0"/>
              </a:rPr>
              <a:t>Time </a:t>
            </a:r>
            <a:r>
              <a:rPr lang="en-US" sz="800" dirty="0">
                <a:solidFill>
                  <a:srgbClr val="FFFFFF"/>
                </a:solidFill>
                <a:latin typeface="Arial Narrow" pitchFamily="34" charset="0"/>
              </a:rPr>
              <a:t>Period </a:t>
            </a:r>
            <a:r>
              <a:rPr lang="en-US" sz="800" dirty="0" smtClean="0">
                <a:solidFill>
                  <a:srgbClr val="FFFFFF"/>
                </a:solidFill>
                <a:latin typeface="Arial Narrow" pitchFamily="34" charset="0"/>
              </a:rPr>
              <a:t>to work with. To change the time period, click the current one, select a new one, and click Apply.</a:t>
            </a:r>
            <a:endParaRPr lang="en-US" sz="800" dirty="0">
              <a:solidFill>
                <a:srgbClr val="FFFFFF"/>
              </a:solidFill>
              <a:latin typeface="Arial Narrow" pitchFamily="34" charset="0"/>
            </a:endParaRPr>
          </a:p>
        </p:txBody>
      </p:sp>
      <p:sp>
        <p:nvSpPr>
          <p:cNvPr id="57" name="Text Box 6"/>
          <p:cNvSpPr txBox="1">
            <a:spLocks noChangeArrowheads="1"/>
          </p:cNvSpPr>
          <p:nvPr/>
        </p:nvSpPr>
        <p:spPr bwMode="auto">
          <a:xfrm>
            <a:off x="7619748" y="3912227"/>
            <a:ext cx="1825253" cy="472209"/>
          </a:xfrm>
          <a:prstGeom prst="rect">
            <a:avLst/>
          </a:prstGeom>
          <a:solidFill>
            <a:schemeClr val="accent3"/>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Active Widgets</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b="1" dirty="0" smtClean="0">
                <a:solidFill>
                  <a:srgbClr val="FFFFFF"/>
                </a:solidFill>
                <a:latin typeface="Arial Narrow" pitchFamily="34" charset="0"/>
              </a:rPr>
              <a:t>W</a:t>
            </a:r>
            <a:r>
              <a:rPr lang="en-US" sz="800" dirty="0" smtClean="0">
                <a:solidFill>
                  <a:srgbClr val="FFFFFF"/>
                </a:solidFill>
                <a:latin typeface="Arial Narrow" pitchFamily="34" charset="0"/>
              </a:rPr>
              <a:t>idgets already in an open workspace appear grayed out in the widget list.</a:t>
            </a:r>
            <a:endParaRPr lang="en-US" sz="800" dirty="0">
              <a:solidFill>
                <a:srgbClr val="FFFFFF"/>
              </a:solidFill>
              <a:latin typeface="Arial Narrow" pitchFamily="34" charset="0"/>
            </a:endParaRPr>
          </a:p>
        </p:txBody>
      </p:sp>
      <p:cxnSp>
        <p:nvCxnSpPr>
          <p:cNvPr id="92" name="Straight Arrow Connector 91"/>
          <p:cNvCxnSpPr/>
          <p:nvPr/>
        </p:nvCxnSpPr>
        <p:spPr bwMode="auto">
          <a:xfrm flipV="1">
            <a:off x="978365" y="6108376"/>
            <a:ext cx="0" cy="184271"/>
          </a:xfrm>
          <a:prstGeom prst="straightConnector1">
            <a:avLst/>
          </a:prstGeom>
          <a:solidFill>
            <a:schemeClr val="accent1"/>
          </a:solidFill>
          <a:ln w="19050" cap="flat" cmpd="sng" algn="ctr">
            <a:solidFill>
              <a:srgbClr val="F02E00"/>
            </a:solidFill>
            <a:prstDash val="solid"/>
            <a:round/>
            <a:headEnd type="oval" w="med" len="med"/>
            <a:tailEnd type="none"/>
          </a:ln>
          <a:effectLst>
            <a:outerShdw dist="12700" dir="2700000" algn="tl" rotWithShape="0">
              <a:srgbClr val="FFFFFF">
                <a:alpha val="50000"/>
              </a:srgbClr>
            </a:outerShdw>
          </a:effectLst>
        </p:spPr>
      </p:cxnSp>
      <p:sp>
        <p:nvSpPr>
          <p:cNvPr id="84" name="Text Box 6"/>
          <p:cNvSpPr txBox="1">
            <a:spLocks noChangeArrowheads="1"/>
          </p:cNvSpPr>
          <p:nvPr/>
        </p:nvSpPr>
        <p:spPr bwMode="auto">
          <a:xfrm>
            <a:off x="256032" y="6292646"/>
            <a:ext cx="1158240" cy="595319"/>
          </a:xfrm>
          <a:prstGeom prst="rect">
            <a:avLst/>
          </a:prstGeom>
          <a:solidFill>
            <a:srgbClr val="5191CD"/>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Workspace</a:t>
            </a:r>
            <a:br>
              <a:rPr lang="en-US" sz="800" b="1" dirty="0" smtClean="0">
                <a:solidFill>
                  <a:srgbClr val="FFFFFF"/>
                </a:solidFill>
                <a:latin typeface="Arial Narrow" pitchFamily="34" charset="0"/>
              </a:rPr>
            </a:br>
            <a:r>
              <a:rPr lang="en-US" sz="800" dirty="0" smtClean="0">
                <a:solidFill>
                  <a:srgbClr val="FFFFFF"/>
                </a:solidFill>
                <a:latin typeface="Arial Narrow" pitchFamily="34" charset="0"/>
              </a:rPr>
              <a:t>A work area made up of one or more views and the </a:t>
            </a:r>
            <a:r>
              <a:rPr lang="en-US" sz="800" b="1" dirty="0" smtClean="0">
                <a:solidFill>
                  <a:srgbClr val="FFFFFF"/>
                </a:solidFill>
                <a:latin typeface="Arial Narrow" pitchFamily="34" charset="0"/>
              </a:rPr>
              <a:t>Related Items </a:t>
            </a:r>
            <a:r>
              <a:rPr lang="en-US" sz="800" dirty="0" smtClean="0">
                <a:solidFill>
                  <a:srgbClr val="FFFFFF"/>
                </a:solidFill>
                <a:latin typeface="Arial Narrow" pitchFamily="34" charset="0"/>
              </a:rPr>
              <a:t>pane.</a:t>
            </a:r>
            <a:endParaRPr lang="en-US" sz="800" dirty="0">
              <a:solidFill>
                <a:srgbClr val="FFFFFF"/>
              </a:solidFill>
              <a:latin typeface="Arial Narrow" pitchFamily="34" charset="0"/>
            </a:endParaRPr>
          </a:p>
        </p:txBody>
      </p:sp>
      <p:cxnSp>
        <p:nvCxnSpPr>
          <p:cNvPr id="96" name="Straight Arrow Connector 95"/>
          <p:cNvCxnSpPr/>
          <p:nvPr/>
        </p:nvCxnSpPr>
        <p:spPr bwMode="auto">
          <a:xfrm>
            <a:off x="306392" y="6108376"/>
            <a:ext cx="1942449" cy="0"/>
          </a:xfrm>
          <a:prstGeom prst="straightConnector1">
            <a:avLst/>
          </a:prstGeom>
          <a:solidFill>
            <a:schemeClr val="accent1"/>
          </a:solidFill>
          <a:ln w="19050" cap="flat" cmpd="sng" algn="ctr">
            <a:solidFill>
              <a:srgbClr val="F02E00"/>
            </a:solidFill>
            <a:prstDash val="solid"/>
            <a:round/>
            <a:headEnd type="none" w="sm" len="sm"/>
            <a:tailEnd type="none"/>
          </a:ln>
          <a:effectLst/>
        </p:spPr>
      </p:cxnSp>
      <p:cxnSp>
        <p:nvCxnSpPr>
          <p:cNvPr id="97" name="Straight Arrow Connector 96"/>
          <p:cNvCxnSpPr/>
          <p:nvPr/>
        </p:nvCxnSpPr>
        <p:spPr bwMode="auto">
          <a:xfrm rot="5400000">
            <a:off x="-664833" y="5143540"/>
            <a:ext cx="1942449" cy="0"/>
          </a:xfrm>
          <a:prstGeom prst="straightConnector1">
            <a:avLst/>
          </a:prstGeom>
          <a:solidFill>
            <a:schemeClr val="accent1"/>
          </a:solidFill>
          <a:ln w="19050" cap="flat" cmpd="sng" algn="ctr">
            <a:solidFill>
              <a:srgbClr val="F02E00"/>
            </a:solidFill>
            <a:prstDash val="solid"/>
            <a:round/>
            <a:headEnd type="none" w="sm" len="sm"/>
            <a:tailEnd type="none"/>
          </a:ln>
          <a:effectLst/>
        </p:spPr>
      </p:cxnSp>
      <p:sp>
        <p:nvSpPr>
          <p:cNvPr id="44" name="Text Box 6"/>
          <p:cNvSpPr txBox="1">
            <a:spLocks noChangeArrowheads="1"/>
          </p:cNvSpPr>
          <p:nvPr/>
        </p:nvSpPr>
        <p:spPr bwMode="auto">
          <a:xfrm>
            <a:off x="3696714" y="6296479"/>
            <a:ext cx="1234884" cy="1087762"/>
          </a:xfrm>
          <a:prstGeom prst="rect">
            <a:avLst/>
          </a:prstGeom>
          <a:solidFill>
            <a:srgbClr val="5091CD"/>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defTabSz="1019175">
              <a:spcBef>
                <a:spcPct val="50000"/>
              </a:spcBef>
            </a:pPr>
            <a:r>
              <a:rPr lang="en-US" sz="800" b="1" dirty="0" smtClean="0">
                <a:solidFill>
                  <a:srgbClr val="FFFFFF"/>
                </a:solidFill>
                <a:latin typeface="Arial Narrow" pitchFamily="34" charset="0"/>
              </a:rPr>
              <a:t>Contextual Callouts</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Try right-clicking over a cell </a:t>
            </a:r>
            <a:r>
              <a:rPr lang="en-US" sz="800" dirty="0" smtClean="0">
                <a:solidFill>
                  <a:srgbClr val="FFFFFF"/>
                </a:solidFill>
                <a:latin typeface="Arial Narrow" pitchFamily="34" charset="0"/>
              </a:rPr>
              <a:t>in a widget. </a:t>
            </a:r>
            <a:r>
              <a:rPr lang="en-US" sz="800" dirty="0">
                <a:solidFill>
                  <a:srgbClr val="FFFFFF"/>
                </a:solidFill>
                <a:latin typeface="Arial Narrow" pitchFamily="34" charset="0"/>
              </a:rPr>
              <a:t>In many cases this will open a callout with detailed information and icons for any actions you might want to perform on that cell</a:t>
            </a:r>
            <a:r>
              <a:rPr lang="en-US" sz="800" dirty="0" smtClean="0">
                <a:solidFill>
                  <a:srgbClr val="FFFFFF"/>
                </a:solidFill>
                <a:latin typeface="Arial Narrow" pitchFamily="34" charset="0"/>
              </a:rPr>
              <a:t>.</a:t>
            </a:r>
            <a:endParaRPr lang="en-US" sz="800" dirty="0">
              <a:solidFill>
                <a:srgbClr val="FFFFFF"/>
              </a:solidFill>
              <a:latin typeface="Arial Narrow" pitchFamily="34" charset="0"/>
            </a:endParaRPr>
          </a:p>
        </p:txBody>
      </p:sp>
      <p:grpSp>
        <p:nvGrpSpPr>
          <p:cNvPr id="56" name="Group 55"/>
          <p:cNvGrpSpPr/>
          <p:nvPr/>
        </p:nvGrpSpPr>
        <p:grpSpPr>
          <a:xfrm>
            <a:off x="3574268" y="6080579"/>
            <a:ext cx="398594" cy="320040"/>
            <a:chOff x="8625392" y="1958016"/>
            <a:chExt cx="398594" cy="320040"/>
          </a:xfrm>
        </p:grpSpPr>
        <p:sp>
          <p:nvSpPr>
            <p:cNvPr id="61" name="Explosion 2 60"/>
            <p:cNvSpPr/>
            <p:nvPr/>
          </p:nvSpPr>
          <p:spPr bwMode="auto">
            <a:xfrm>
              <a:off x="8627747" y="1958016"/>
              <a:ext cx="396239" cy="320040"/>
            </a:xfrm>
            <a:prstGeom prst="irregularSeal2">
              <a:avLst/>
            </a:prstGeom>
            <a:solidFill>
              <a:srgbClr val="FFFFFF"/>
            </a:solidFill>
            <a:ln w="25400" cap="flat" cmpd="sng" algn="ctr">
              <a:solidFill>
                <a:srgbClr val="F04E29"/>
              </a:solidFill>
              <a:prstDash val="solid"/>
              <a:round/>
              <a:headEnd type="none" w="med" len="med"/>
              <a:tailEnd type="none" w="med" len="med"/>
            </a:ln>
            <a:effectLst>
              <a:outerShdw blurRad="50800" dist="254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62" name="TextBox 61"/>
            <p:cNvSpPr txBox="1"/>
            <p:nvPr/>
          </p:nvSpPr>
          <p:spPr>
            <a:xfrm rot="19500000">
              <a:off x="8625392" y="2032390"/>
              <a:ext cx="369012" cy="200055"/>
            </a:xfrm>
            <a:prstGeom prst="rect">
              <a:avLst/>
            </a:prstGeom>
            <a:noFill/>
          </p:spPr>
          <p:txBody>
            <a:bodyPr wrap="none" rtlCol="0">
              <a:spAutoFit/>
            </a:bodyPr>
            <a:lstStyle/>
            <a:p>
              <a:r>
                <a:rPr lang="en-US" sz="700" b="1" dirty="0" smtClean="0">
                  <a:solidFill>
                    <a:srgbClr val="F15D22"/>
                  </a:solidFill>
                </a:rPr>
                <a:t>New</a:t>
              </a:r>
              <a:endParaRPr lang="en-US" sz="700" b="1" dirty="0">
                <a:solidFill>
                  <a:srgbClr val="F15D22"/>
                </a:solidFill>
              </a:endParaRPr>
            </a:p>
          </p:txBody>
        </p:sp>
      </p:grpSp>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00000">
            <a:off x="8246964" y="7018672"/>
            <a:ext cx="1280000" cy="280000"/>
          </a:xfrm>
          <a:prstGeom prst="rect">
            <a:avLst/>
          </a:prstGeom>
          <a:effectLst>
            <a:outerShdw blurRad="50800" dist="38100" dir="2700000" algn="tl" rotWithShape="0">
              <a:prstClr val="black">
                <a:alpha val="40000"/>
              </a:prstClr>
            </a:outerShdw>
          </a:effectLst>
        </p:spPr>
      </p:pic>
      <p:pic>
        <p:nvPicPr>
          <p:cNvPr id="67" name="Picture 2" descr="C:\Projects_Current\8.0_Navigators\drag_projec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600000">
            <a:off x="7968919" y="2306250"/>
            <a:ext cx="1558821" cy="722381"/>
          </a:xfrm>
          <a:prstGeom prst="rect">
            <a:avLst/>
          </a:prstGeom>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60" name="Text Box 4"/>
          <p:cNvSpPr txBox="1">
            <a:spLocks noChangeArrowheads="1"/>
          </p:cNvSpPr>
          <p:nvPr/>
        </p:nvSpPr>
        <p:spPr bwMode="ltGray">
          <a:xfrm>
            <a:off x="160021" y="7426325"/>
            <a:ext cx="9684068" cy="215444"/>
          </a:xfrm>
          <a:prstGeom prst="rect">
            <a:avLst/>
          </a:prstGeom>
          <a:noFill/>
          <a:ln w="9525">
            <a:noFill/>
            <a:miter lim="800000"/>
            <a:headEnd type="none" w="sm" len="sm"/>
            <a:tailEnd/>
          </a:ln>
          <a:effectLst/>
        </p:spPr>
        <p:txBody>
          <a:bodyPr wrap="square">
            <a:spAutoFit/>
          </a:bodyPr>
          <a:lstStyle/>
          <a:p>
            <a:pPr algn="r">
              <a:spcBef>
                <a:spcPct val="50000"/>
              </a:spcBef>
              <a:tabLst>
                <a:tab pos="1600200" algn="l"/>
                <a:tab pos="4171950" algn="l"/>
                <a:tab pos="4286250" algn="l"/>
                <a:tab pos="9372600" algn="l"/>
              </a:tabLst>
            </a:pPr>
            <a:r>
              <a:rPr lang="en-US" sz="800" dirty="0" smtClean="0"/>
              <a:t>	© 2015, </a:t>
            </a:r>
            <a:r>
              <a:rPr lang="en-US" sz="800" dirty="0"/>
              <a:t>Kronos Incorporated or a related </a:t>
            </a:r>
            <a:r>
              <a:rPr lang="en-US" sz="800" dirty="0" smtClean="0"/>
              <a:t>company. All </a:t>
            </a:r>
            <a:r>
              <a:rPr lang="en-US" sz="800" dirty="0"/>
              <a:t>rights reserved</a:t>
            </a:r>
            <a:r>
              <a:rPr lang="en-US" sz="800" dirty="0" smtClean="0"/>
              <a:t>.</a:t>
            </a:r>
            <a:endParaRPr lang="en-US" sz="800" dirty="0"/>
          </a:p>
        </p:txBody>
      </p:sp>
    </p:spTree>
    <p:extLst>
      <p:ext uri="{BB962C8B-B14F-4D97-AF65-F5344CB8AC3E}">
        <p14:creationId xmlns:p14="http://schemas.microsoft.com/office/powerpoint/2010/main" val="3838527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8441" y="3824745"/>
            <a:ext cx="1694125" cy="35321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4903" y="4868897"/>
            <a:ext cx="4128000" cy="2460000"/>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668" y="3123576"/>
            <a:ext cx="4461481" cy="1060154"/>
          </a:xfrm>
          <a:prstGeom prst="rect">
            <a:avLst/>
          </a:prstGeom>
        </p:spPr>
      </p:pic>
      <p:grpSp>
        <p:nvGrpSpPr>
          <p:cNvPr id="53" name="Group 52"/>
          <p:cNvGrpSpPr/>
          <p:nvPr/>
        </p:nvGrpSpPr>
        <p:grpSpPr>
          <a:xfrm>
            <a:off x="670300" y="1007690"/>
            <a:ext cx="2447550" cy="1573567"/>
            <a:chOff x="670300" y="1007690"/>
            <a:chExt cx="2447550" cy="1573567"/>
          </a:xfrm>
        </p:grpSpPr>
        <p:sp>
          <p:nvSpPr>
            <p:cNvPr id="64" name="Text Box 6"/>
            <p:cNvSpPr txBox="1">
              <a:spLocks noChangeArrowheads="1"/>
            </p:cNvSpPr>
            <p:nvPr/>
          </p:nvSpPr>
          <p:spPr bwMode="auto">
            <a:xfrm>
              <a:off x="670300" y="1293440"/>
              <a:ext cx="2447549" cy="1287817"/>
            </a:xfrm>
            <a:prstGeom prst="rect">
              <a:avLst/>
            </a:prstGeom>
            <a:solidFill>
              <a:srgbClr val="F2D490"/>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r>
                <a:rPr lang="en-US" sz="1100" dirty="0" smtClean="0">
                  <a:solidFill>
                    <a:schemeClr val="bg2">
                      <a:lumMod val="25000"/>
                    </a:schemeClr>
                  </a:solidFill>
                  <a:latin typeface="Arial Narrow" pitchFamily="34" charset="0"/>
                </a:rPr>
                <a:t>All workspaces have at least one primary view, and some also have one or more secondary views. Normally, to work in a widget you must move it into a primary view. Widgets occupying secondary views often provide useful information, but are not fully functional until moved into a primary view.</a:t>
              </a:r>
              <a:endParaRPr lang="en-US" sz="1100" dirty="0">
                <a:solidFill>
                  <a:schemeClr val="bg2">
                    <a:lumMod val="25000"/>
                  </a:schemeClr>
                </a:solidFill>
                <a:latin typeface="Arial Narrow" pitchFamily="34" charset="0"/>
              </a:endParaRPr>
            </a:p>
          </p:txBody>
        </p:sp>
        <p:sp>
          <p:nvSpPr>
            <p:cNvPr id="65" name="Text Box 6"/>
            <p:cNvSpPr txBox="1">
              <a:spLocks noChangeArrowheads="1"/>
            </p:cNvSpPr>
            <p:nvPr/>
          </p:nvSpPr>
          <p:spPr bwMode="auto">
            <a:xfrm>
              <a:off x="670300" y="1007690"/>
              <a:ext cx="2447549" cy="287543"/>
            </a:xfrm>
            <a:prstGeom prst="rect">
              <a:avLst/>
            </a:prstGeom>
            <a:solidFill>
              <a:srgbClr val="F2A51E"/>
            </a:solidFill>
            <a:ln w="28575">
              <a:noFill/>
              <a:miter lim="800000"/>
              <a:headEnd/>
              <a:tailEnd/>
            </a:ln>
            <a:effectLst/>
          </p:spPr>
          <p:txBody>
            <a:bodyPr wrap="square" lIns="101882" tIns="50941" rIns="101882" bIns="50941">
              <a:spAutoFit/>
            </a:bodyPr>
            <a:ls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defTabSz="1019175">
                <a:spcBef>
                  <a:spcPct val="50000"/>
                </a:spcBef>
              </a:pPr>
              <a:r>
                <a:rPr lang="en-US" sz="1200" b="1" dirty="0" smtClean="0">
                  <a:solidFill>
                    <a:srgbClr val="FFFFFF"/>
                  </a:solidFill>
                  <a:latin typeface="Arial Narrow" pitchFamily="34" charset="0"/>
                </a:rPr>
                <a:t>Primary and Secondary Views</a:t>
              </a:r>
              <a:endParaRPr lang="en-US" sz="1200" b="1" dirty="0">
                <a:solidFill>
                  <a:srgbClr val="FFFFFF"/>
                </a:solidFill>
                <a:latin typeface="Arial Narrow" pitchFamily="34" charset="0"/>
              </a:endParaRPr>
            </a:p>
          </p:txBody>
        </p:sp>
        <p:cxnSp>
          <p:nvCxnSpPr>
            <p:cNvPr id="67" name="Straight Connector 66"/>
            <p:cNvCxnSpPr/>
            <p:nvPr/>
          </p:nvCxnSpPr>
          <p:spPr bwMode="auto">
            <a:xfrm flipV="1">
              <a:off x="670301" y="2574594"/>
              <a:ext cx="2447549" cy="3"/>
            </a:xfrm>
            <a:prstGeom prst="line">
              <a:avLst/>
            </a:prstGeom>
            <a:solidFill>
              <a:schemeClr val="accent1"/>
            </a:solidFill>
            <a:ln w="9525" cap="flat" cmpd="sng" algn="ctr">
              <a:solidFill>
                <a:srgbClr val="68696C"/>
              </a:solidFill>
              <a:prstDash val="solid"/>
              <a:round/>
              <a:headEnd type="none" w="sm" len="sm"/>
              <a:tailEnd type="none" w="med" len="med"/>
            </a:ln>
            <a:effectLst/>
          </p:spPr>
        </p:cxnSp>
        <p:cxnSp>
          <p:nvCxnSpPr>
            <p:cNvPr id="68" name="Straight Connector 67"/>
            <p:cNvCxnSpPr/>
            <p:nvPr/>
          </p:nvCxnSpPr>
          <p:spPr bwMode="auto">
            <a:xfrm flipV="1">
              <a:off x="670301" y="1007693"/>
              <a:ext cx="2447549" cy="3"/>
            </a:xfrm>
            <a:prstGeom prst="line">
              <a:avLst/>
            </a:prstGeom>
            <a:solidFill>
              <a:schemeClr val="accent1"/>
            </a:solidFill>
            <a:ln w="9525" cap="flat" cmpd="sng" algn="ctr">
              <a:solidFill>
                <a:srgbClr val="68696C"/>
              </a:solidFill>
              <a:prstDash val="solid"/>
              <a:round/>
              <a:headEnd type="none" w="sm" len="sm"/>
              <a:tailEnd type="none" w="med" len="med"/>
            </a:ln>
            <a:effectLst/>
          </p:spPr>
        </p:cxnSp>
      </p:grpSp>
      <p:sp>
        <p:nvSpPr>
          <p:cNvPr id="2" name="Title 1"/>
          <p:cNvSpPr>
            <a:spLocks noGrp="1"/>
          </p:cNvSpPr>
          <p:nvPr>
            <p:ph type="title"/>
          </p:nvPr>
        </p:nvSpPr>
        <p:spPr/>
        <p:txBody>
          <a:bodyPr/>
          <a:lstStyle/>
          <a:p>
            <a:r>
              <a:rPr lang="en-US" dirty="0" smtClean="0"/>
              <a:t>Hourly Employee </a:t>
            </a:r>
            <a:r>
              <a:rPr lang="en-US" dirty="0"/>
              <a:t>Navigator Job Aid</a:t>
            </a:r>
          </a:p>
        </p:txBody>
      </p:sp>
      <p:sp>
        <p:nvSpPr>
          <p:cNvPr id="3" name="Content Placeholder 2"/>
          <p:cNvSpPr>
            <a:spLocks noGrp="1"/>
          </p:cNvSpPr>
          <p:nvPr>
            <p:ph idx="1"/>
          </p:nvPr>
        </p:nvSpPr>
        <p:spPr/>
        <p:txBody>
          <a:bodyPr/>
          <a:lstStyle/>
          <a:p>
            <a:r>
              <a:rPr lang="en-US" dirty="0" smtClean="0"/>
              <a:t>Managing the Workspace</a:t>
            </a:r>
            <a:endParaRPr lang="en-US" dirty="0"/>
          </a:p>
        </p:txBody>
      </p:sp>
      <p:cxnSp>
        <p:nvCxnSpPr>
          <p:cNvPr id="43" name="Straight Arrow Connector 42"/>
          <p:cNvCxnSpPr/>
          <p:nvPr/>
        </p:nvCxnSpPr>
        <p:spPr bwMode="auto">
          <a:xfrm flipH="1">
            <a:off x="4901750" y="3200825"/>
            <a:ext cx="337653" cy="0"/>
          </a:xfrm>
          <a:prstGeom prst="straightConnector1">
            <a:avLst/>
          </a:prstGeom>
          <a:solidFill>
            <a:schemeClr val="accent1"/>
          </a:solidFill>
          <a:ln w="19050" cap="flat" cmpd="sng" algn="ctr">
            <a:solidFill>
              <a:schemeClr val="accent2"/>
            </a:solidFill>
            <a:prstDash val="solid"/>
            <a:round/>
            <a:headEnd type="oval" w="med" len="med"/>
            <a:tailEnd type="none"/>
          </a:ln>
          <a:effectLst/>
        </p:spPr>
      </p:cxnSp>
      <p:cxnSp>
        <p:nvCxnSpPr>
          <p:cNvPr id="46" name="Straight Arrow Connector 45"/>
          <p:cNvCxnSpPr/>
          <p:nvPr/>
        </p:nvCxnSpPr>
        <p:spPr bwMode="auto">
          <a:xfrm>
            <a:off x="7019946" y="2448359"/>
            <a:ext cx="0" cy="1421172"/>
          </a:xfrm>
          <a:prstGeom prst="straightConnector1">
            <a:avLst/>
          </a:prstGeom>
          <a:solidFill>
            <a:schemeClr val="accent1"/>
          </a:solidFill>
          <a:ln w="19050" cap="flat" cmpd="sng" algn="ctr">
            <a:solidFill>
              <a:schemeClr val="accent4"/>
            </a:solidFill>
            <a:prstDash val="solid"/>
            <a:round/>
            <a:headEnd type="oval" w="med" len="med"/>
            <a:tailEnd type="triangle"/>
          </a:ln>
          <a:effectLst/>
        </p:spPr>
      </p:cxnSp>
      <p:cxnSp>
        <p:nvCxnSpPr>
          <p:cNvPr id="47" name="Straight Arrow Connector 46"/>
          <p:cNvCxnSpPr>
            <a:stCxn id="52" idx="4"/>
          </p:cNvCxnSpPr>
          <p:nvPr/>
        </p:nvCxnSpPr>
        <p:spPr bwMode="auto">
          <a:xfrm>
            <a:off x="1155509" y="4699039"/>
            <a:ext cx="0" cy="508556"/>
          </a:xfrm>
          <a:prstGeom prst="straightConnector1">
            <a:avLst/>
          </a:prstGeom>
          <a:solidFill>
            <a:schemeClr val="accent1"/>
          </a:solidFill>
          <a:ln w="25400" cap="flat" cmpd="sng" algn="ctr">
            <a:solidFill>
              <a:schemeClr val="accent2"/>
            </a:solidFill>
            <a:prstDash val="solid"/>
            <a:round/>
            <a:headEnd type="none" w="med" len="med"/>
            <a:tailEnd type="none"/>
          </a:ln>
          <a:effectLst>
            <a:outerShdw dist="12700" dir="2700000" algn="tl" rotWithShape="0">
              <a:srgbClr val="FFFFFF">
                <a:alpha val="50000"/>
              </a:srgbClr>
            </a:outerShdw>
          </a:effectLst>
        </p:spPr>
      </p:cxnSp>
      <p:cxnSp>
        <p:nvCxnSpPr>
          <p:cNvPr id="57" name="Straight Arrow Connector 56"/>
          <p:cNvCxnSpPr/>
          <p:nvPr/>
        </p:nvCxnSpPr>
        <p:spPr bwMode="auto">
          <a:xfrm flipH="1">
            <a:off x="4494538" y="6672510"/>
            <a:ext cx="963942" cy="0"/>
          </a:xfrm>
          <a:prstGeom prst="straightConnector1">
            <a:avLst/>
          </a:prstGeom>
          <a:solidFill>
            <a:schemeClr val="accent1"/>
          </a:solidFill>
          <a:ln w="25400" cap="flat" cmpd="sng" algn="ctr">
            <a:solidFill>
              <a:schemeClr val="accent4"/>
            </a:solidFill>
            <a:prstDash val="solid"/>
            <a:round/>
            <a:headEnd type="none" w="med" len="med"/>
            <a:tailEnd type="none"/>
          </a:ln>
          <a:effectLst>
            <a:outerShdw dist="12700" dir="2700000" algn="tl" rotWithShape="0">
              <a:srgbClr val="FFFFFF">
                <a:alpha val="50000"/>
              </a:srgbClr>
            </a:outerShdw>
          </a:effectLst>
        </p:spPr>
      </p:cxnSp>
      <p:sp>
        <p:nvSpPr>
          <p:cNvPr id="69" name="Oval 68"/>
          <p:cNvSpPr>
            <a:spLocks noChangeAspect="1"/>
          </p:cNvSpPr>
          <p:nvPr/>
        </p:nvSpPr>
        <p:spPr bwMode="auto">
          <a:xfrm>
            <a:off x="4971645" y="6292604"/>
            <a:ext cx="737372" cy="737372"/>
          </a:xfrm>
          <a:prstGeom prst="ellipse">
            <a:avLst/>
          </a:prstGeom>
          <a:solidFill>
            <a:schemeClr val="accent4"/>
          </a:solidFill>
          <a:ln w="28575"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accent4"/>
              </a:solidFill>
              <a:effectLst/>
              <a:latin typeface="Arial" charset="0"/>
            </a:endParaRPr>
          </a:p>
        </p:txBody>
      </p:sp>
      <p:sp>
        <p:nvSpPr>
          <p:cNvPr id="70" name="TextBox 69"/>
          <p:cNvSpPr txBox="1"/>
          <p:nvPr/>
        </p:nvSpPr>
        <p:spPr>
          <a:xfrm>
            <a:off x="4910357" y="6461235"/>
            <a:ext cx="837089" cy="400110"/>
          </a:xfrm>
          <a:prstGeom prst="rect">
            <a:avLst/>
          </a:prstGeom>
          <a:noFill/>
          <a:ln>
            <a:noFill/>
          </a:ln>
        </p:spPr>
        <p:txBody>
          <a:bodyPr wrap="none" rtlCol="0">
            <a:spAutoFit/>
          </a:bodyPr>
          <a:lstStyle/>
          <a:p>
            <a:r>
              <a:rPr lang="en-US" sz="1000" b="1" dirty="0" smtClean="0">
                <a:solidFill>
                  <a:srgbClr val="FFFFFF"/>
                </a:solidFill>
              </a:rPr>
              <a:t>Secondary</a:t>
            </a:r>
          </a:p>
          <a:p>
            <a:r>
              <a:rPr lang="en-US" sz="1000" b="1" dirty="0" smtClean="0">
                <a:solidFill>
                  <a:srgbClr val="FFFFFF"/>
                </a:solidFill>
              </a:rPr>
              <a:t>Views</a:t>
            </a:r>
            <a:endParaRPr lang="en-US" sz="1000" b="1" dirty="0">
              <a:solidFill>
                <a:srgbClr val="FFFFFF"/>
              </a:solidFill>
            </a:endParaRPr>
          </a:p>
        </p:txBody>
      </p:sp>
      <p:sp>
        <p:nvSpPr>
          <p:cNvPr id="52" name="Oval 51"/>
          <p:cNvSpPr>
            <a:spLocks noChangeAspect="1"/>
          </p:cNvSpPr>
          <p:nvPr/>
        </p:nvSpPr>
        <p:spPr bwMode="auto">
          <a:xfrm>
            <a:off x="786823" y="3961667"/>
            <a:ext cx="737372" cy="737372"/>
          </a:xfrm>
          <a:prstGeom prst="ellipse">
            <a:avLst/>
          </a:prstGeom>
          <a:solidFill>
            <a:schemeClr val="accent2"/>
          </a:solid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accent4"/>
              </a:solidFill>
              <a:effectLst/>
              <a:latin typeface="Arial" charset="0"/>
            </a:endParaRPr>
          </a:p>
        </p:txBody>
      </p:sp>
      <p:sp>
        <p:nvSpPr>
          <p:cNvPr id="76" name="TextBox 75"/>
          <p:cNvSpPr txBox="1"/>
          <p:nvPr/>
        </p:nvSpPr>
        <p:spPr>
          <a:xfrm>
            <a:off x="825933" y="4130298"/>
            <a:ext cx="659155" cy="400110"/>
          </a:xfrm>
          <a:prstGeom prst="rect">
            <a:avLst/>
          </a:prstGeom>
          <a:noFill/>
          <a:ln>
            <a:noFill/>
          </a:ln>
        </p:spPr>
        <p:txBody>
          <a:bodyPr wrap="none" rtlCol="0">
            <a:spAutoFit/>
          </a:bodyPr>
          <a:lstStyle/>
          <a:p>
            <a:r>
              <a:rPr lang="en-US" sz="1000" b="1" dirty="0" smtClean="0">
                <a:solidFill>
                  <a:srgbClr val="FFFFFF"/>
                </a:solidFill>
              </a:rPr>
              <a:t>Primary</a:t>
            </a:r>
          </a:p>
          <a:p>
            <a:r>
              <a:rPr lang="en-US" sz="1000" b="1" dirty="0" smtClean="0">
                <a:solidFill>
                  <a:srgbClr val="FFFFFF"/>
                </a:solidFill>
              </a:rPr>
              <a:t>View</a:t>
            </a:r>
            <a:endParaRPr lang="en-US" sz="1000" b="1" dirty="0">
              <a:solidFill>
                <a:srgbClr val="FFFFFF"/>
              </a:solidFill>
            </a:endParaRPr>
          </a:p>
        </p:txBody>
      </p:sp>
      <p:cxnSp>
        <p:nvCxnSpPr>
          <p:cNvPr id="63" name="Straight Arrow Connector 62"/>
          <p:cNvCxnSpPr/>
          <p:nvPr/>
        </p:nvCxnSpPr>
        <p:spPr bwMode="auto">
          <a:xfrm flipH="1">
            <a:off x="6943725" y="4114116"/>
            <a:ext cx="890557" cy="0"/>
          </a:xfrm>
          <a:prstGeom prst="straightConnector1">
            <a:avLst/>
          </a:prstGeom>
          <a:solidFill>
            <a:schemeClr val="accent1"/>
          </a:solidFill>
          <a:ln w="19050" cap="flat" cmpd="sng" algn="ctr">
            <a:solidFill>
              <a:schemeClr val="accent4"/>
            </a:solidFill>
            <a:prstDash val="solid"/>
            <a:round/>
            <a:headEnd type="oval" w="med" len="med"/>
            <a:tailEnd type="triangle"/>
          </a:ln>
          <a:effectLst/>
        </p:spPr>
      </p:cxnSp>
      <p:cxnSp>
        <p:nvCxnSpPr>
          <p:cNvPr id="92" name="Straight Arrow Connector 91"/>
          <p:cNvCxnSpPr/>
          <p:nvPr/>
        </p:nvCxnSpPr>
        <p:spPr bwMode="auto">
          <a:xfrm flipH="1">
            <a:off x="6425858" y="5915433"/>
            <a:ext cx="1405265" cy="0"/>
          </a:xfrm>
          <a:prstGeom prst="straightConnector1">
            <a:avLst/>
          </a:prstGeom>
          <a:solidFill>
            <a:schemeClr val="accent1"/>
          </a:solidFill>
          <a:ln w="19050" cap="flat" cmpd="sng" algn="ctr">
            <a:solidFill>
              <a:schemeClr val="accent4"/>
            </a:solidFill>
            <a:prstDash val="solid"/>
            <a:round/>
            <a:headEnd type="oval" w="med" len="med"/>
            <a:tailEnd type="none"/>
          </a:ln>
          <a:effectLst/>
        </p:spPr>
      </p:cxnSp>
      <p:cxnSp>
        <p:nvCxnSpPr>
          <p:cNvPr id="93" name="Straight Arrow Connector 92"/>
          <p:cNvCxnSpPr/>
          <p:nvPr/>
        </p:nvCxnSpPr>
        <p:spPr bwMode="auto">
          <a:xfrm flipV="1">
            <a:off x="6433616" y="5703093"/>
            <a:ext cx="0" cy="219483"/>
          </a:xfrm>
          <a:prstGeom prst="straightConnector1">
            <a:avLst/>
          </a:prstGeom>
          <a:solidFill>
            <a:schemeClr val="accent1"/>
          </a:solidFill>
          <a:ln w="19050" cap="flat" cmpd="sng" algn="ctr">
            <a:solidFill>
              <a:schemeClr val="accent4"/>
            </a:solidFill>
            <a:prstDash val="solid"/>
            <a:round/>
            <a:headEnd type="none" w="med" len="med"/>
            <a:tailEnd type="triangle"/>
          </a:ln>
          <a:effectLst/>
        </p:spPr>
      </p:cxnSp>
      <p:cxnSp>
        <p:nvCxnSpPr>
          <p:cNvPr id="111" name="Straight Arrow Connector 110"/>
          <p:cNvCxnSpPr/>
          <p:nvPr/>
        </p:nvCxnSpPr>
        <p:spPr bwMode="auto">
          <a:xfrm>
            <a:off x="3869387" y="2337187"/>
            <a:ext cx="0" cy="425584"/>
          </a:xfrm>
          <a:prstGeom prst="straightConnector1">
            <a:avLst/>
          </a:prstGeom>
          <a:solidFill>
            <a:schemeClr val="accent1"/>
          </a:solidFill>
          <a:ln w="19050" cap="flat" cmpd="sng" algn="ctr">
            <a:solidFill>
              <a:schemeClr val="accent2"/>
            </a:solidFill>
            <a:prstDash val="solid"/>
            <a:round/>
            <a:headEnd type="oval" w="med" len="med"/>
            <a:tailEnd type="none"/>
          </a:ln>
          <a:effectLst/>
        </p:spPr>
      </p:cxnSp>
      <p:cxnSp>
        <p:nvCxnSpPr>
          <p:cNvPr id="44" name="Straight Arrow Connector 43"/>
          <p:cNvCxnSpPr/>
          <p:nvPr/>
        </p:nvCxnSpPr>
        <p:spPr bwMode="auto">
          <a:xfrm flipH="1">
            <a:off x="1527757" y="2762771"/>
            <a:ext cx="2341630" cy="0"/>
          </a:xfrm>
          <a:prstGeom prst="straightConnector1">
            <a:avLst/>
          </a:prstGeom>
          <a:solidFill>
            <a:schemeClr val="accent1"/>
          </a:solidFill>
          <a:ln w="19050" cap="flat" cmpd="sng" algn="ctr">
            <a:solidFill>
              <a:schemeClr val="accent2"/>
            </a:solidFill>
            <a:prstDash val="solid"/>
            <a:round/>
            <a:headEnd type="none" w="med" len="med"/>
            <a:tailEnd type="none"/>
          </a:ln>
          <a:effectLst/>
        </p:spPr>
      </p:cxnSp>
      <p:sp>
        <p:nvSpPr>
          <p:cNvPr id="38" name="Text Box 6"/>
          <p:cNvSpPr txBox="1">
            <a:spLocks noChangeArrowheads="1"/>
          </p:cNvSpPr>
          <p:nvPr/>
        </p:nvSpPr>
        <p:spPr bwMode="auto">
          <a:xfrm>
            <a:off x="7835558" y="6427307"/>
            <a:ext cx="1716921" cy="964651"/>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a:solidFill>
                  <a:srgbClr val="FFFFFF"/>
                </a:solidFill>
                <a:latin typeface="Arial Narrow" pitchFamily="34" charset="0"/>
              </a:rPr>
              <a:t>Usable Widgets in a Secondary View</a:t>
            </a:r>
            <a:br>
              <a:rPr lang="en-US" sz="800" b="1" dirty="0">
                <a:solidFill>
                  <a:srgbClr val="FFFFFF"/>
                </a:solidFill>
                <a:latin typeface="Arial Narrow" pitchFamily="34" charset="0"/>
              </a:rPr>
            </a:br>
            <a:r>
              <a:rPr lang="en-US" sz="800" dirty="0">
                <a:solidFill>
                  <a:srgbClr val="FFFFFF"/>
                </a:solidFill>
                <a:latin typeface="Arial Narrow" pitchFamily="34" charset="0"/>
              </a:rPr>
              <a:t>In most cases widgets in a secondary view are informational only until promoted to a primary view. However, some widgets, </a:t>
            </a:r>
            <a:r>
              <a:rPr lang="en-US" sz="800" dirty="0" smtClean="0">
                <a:solidFill>
                  <a:srgbClr val="FFFFFF"/>
                </a:solidFill>
                <a:latin typeface="Arial Narrow" pitchFamily="34" charset="0"/>
              </a:rPr>
              <a:t>such as </a:t>
            </a:r>
            <a:r>
              <a:rPr lang="en-US" sz="800" b="1" dirty="0" smtClean="0">
                <a:solidFill>
                  <a:srgbClr val="FFFFFF"/>
                </a:solidFill>
                <a:latin typeface="Arial Narrow" pitchFamily="34" charset="0"/>
              </a:rPr>
              <a:t>My </a:t>
            </a:r>
            <a:r>
              <a:rPr lang="en-US" sz="800" b="1" dirty="0">
                <a:solidFill>
                  <a:srgbClr val="FFFFFF"/>
                </a:solidFill>
                <a:latin typeface="Arial Narrow" pitchFamily="34" charset="0"/>
              </a:rPr>
              <a:t>Timestamp</a:t>
            </a:r>
            <a:r>
              <a:rPr lang="en-US" sz="800" dirty="0">
                <a:solidFill>
                  <a:srgbClr val="FFFFFF"/>
                </a:solidFill>
                <a:latin typeface="Arial Narrow" pitchFamily="34" charset="0"/>
              </a:rPr>
              <a:t>, have functioning parts even when in a secondary view.</a:t>
            </a:r>
          </a:p>
        </p:txBody>
      </p:sp>
      <p:cxnSp>
        <p:nvCxnSpPr>
          <p:cNvPr id="49" name="AutoShape 7"/>
          <p:cNvCxnSpPr>
            <a:cxnSpLocks noChangeShapeType="1"/>
          </p:cNvCxnSpPr>
          <p:nvPr/>
        </p:nvCxnSpPr>
        <p:spPr bwMode="auto">
          <a:xfrm rot="10800000">
            <a:off x="6892913" y="4255294"/>
            <a:ext cx="943383" cy="308638"/>
          </a:xfrm>
          <a:prstGeom prst="bentConnector3">
            <a:avLst>
              <a:gd name="adj1" fmla="val 50000"/>
            </a:avLst>
          </a:prstGeom>
          <a:noFill/>
          <a:ln w="19050">
            <a:solidFill>
              <a:schemeClr val="accent4"/>
            </a:solidFill>
            <a:miter lim="800000"/>
            <a:headEnd type="oval" w="med" len="med"/>
            <a:tailEnd type="triangle" w="med" len="med"/>
          </a:ln>
          <a:effectLst/>
        </p:spPr>
      </p:cxnSp>
      <p:cxnSp>
        <p:nvCxnSpPr>
          <p:cNvPr id="61" name="Straight Arrow Connector 60"/>
          <p:cNvCxnSpPr/>
          <p:nvPr/>
        </p:nvCxnSpPr>
        <p:spPr bwMode="auto">
          <a:xfrm flipH="1">
            <a:off x="7139696" y="5487806"/>
            <a:ext cx="694032" cy="0"/>
          </a:xfrm>
          <a:prstGeom prst="straightConnector1">
            <a:avLst/>
          </a:prstGeom>
          <a:solidFill>
            <a:schemeClr val="accent1"/>
          </a:solidFill>
          <a:ln w="19050" cap="flat" cmpd="sng" algn="ctr">
            <a:solidFill>
              <a:schemeClr val="accent4"/>
            </a:solidFill>
            <a:prstDash val="solid"/>
            <a:round/>
            <a:headEnd type="oval" w="med" len="med"/>
            <a:tailEnd type="triangle"/>
          </a:ln>
          <a:effectLst/>
        </p:spPr>
      </p:cxnSp>
      <p:sp>
        <p:nvSpPr>
          <p:cNvPr id="39" name="Rectangle 38"/>
          <p:cNvSpPr/>
          <p:nvPr/>
        </p:nvSpPr>
        <p:spPr bwMode="auto">
          <a:xfrm>
            <a:off x="741104" y="5207595"/>
            <a:ext cx="2725996" cy="2106062"/>
          </a:xfrm>
          <a:prstGeom prst="rect">
            <a:avLst/>
          </a:prstGeom>
          <a:solidFill>
            <a:srgbClr val="F15D22">
              <a:alpha val="50196"/>
            </a:srgbClr>
          </a:solid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endParaRPr>
          </a:p>
        </p:txBody>
      </p:sp>
      <p:sp>
        <p:nvSpPr>
          <p:cNvPr id="30" name="Rectangle 29"/>
          <p:cNvSpPr/>
          <p:nvPr/>
        </p:nvSpPr>
        <p:spPr bwMode="auto">
          <a:xfrm>
            <a:off x="3489960" y="5207595"/>
            <a:ext cx="1004578" cy="2106062"/>
          </a:xfrm>
          <a:prstGeom prst="rect">
            <a:avLst/>
          </a:prstGeom>
          <a:solidFill>
            <a:srgbClr val="7FB539">
              <a:alpha val="50196"/>
            </a:srgbClr>
          </a:solidFill>
          <a:ln w="2540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FFFFFF"/>
              </a:solidFill>
              <a:effectLst/>
              <a:latin typeface="Arial" charset="0"/>
            </a:endParaRPr>
          </a:p>
        </p:txBody>
      </p:sp>
      <p:sp>
        <p:nvSpPr>
          <p:cNvPr id="103" name="Text Box 6"/>
          <p:cNvSpPr txBox="1">
            <a:spLocks noChangeArrowheads="1"/>
          </p:cNvSpPr>
          <p:nvPr/>
        </p:nvSpPr>
        <p:spPr bwMode="auto">
          <a:xfrm>
            <a:off x="7836291" y="5245695"/>
            <a:ext cx="1716921" cy="472209"/>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Resize Bar</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Click and drag the resize bar to reveal more of a particular secondary view.</a:t>
            </a:r>
          </a:p>
        </p:txBody>
      </p:sp>
      <p:sp>
        <p:nvSpPr>
          <p:cNvPr id="62" name="Text Box 6"/>
          <p:cNvSpPr txBox="1">
            <a:spLocks noChangeArrowheads="1"/>
          </p:cNvSpPr>
          <p:nvPr/>
        </p:nvSpPr>
        <p:spPr bwMode="auto">
          <a:xfrm>
            <a:off x="7836291" y="4348145"/>
            <a:ext cx="1716921" cy="472209"/>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Close Option</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Select </a:t>
            </a:r>
            <a:r>
              <a:rPr lang="en-US" sz="800" b="1" dirty="0">
                <a:solidFill>
                  <a:srgbClr val="FFFFFF"/>
                </a:solidFill>
                <a:latin typeface="Arial Narrow" pitchFamily="34" charset="0"/>
              </a:rPr>
              <a:t>Close</a:t>
            </a:r>
            <a:r>
              <a:rPr lang="en-US" sz="800" dirty="0">
                <a:solidFill>
                  <a:srgbClr val="FFFFFF"/>
                </a:solidFill>
                <a:latin typeface="Arial Narrow" pitchFamily="34" charset="0"/>
              </a:rPr>
              <a:t> to send a widget in a secondary view back to </a:t>
            </a:r>
            <a:r>
              <a:rPr lang="en-US" sz="800" b="1" dirty="0">
                <a:solidFill>
                  <a:srgbClr val="FFFFFF"/>
                </a:solidFill>
                <a:latin typeface="Arial Narrow" pitchFamily="34" charset="0"/>
              </a:rPr>
              <a:t>Related Items</a:t>
            </a:r>
            <a:r>
              <a:rPr lang="en-US" sz="800" dirty="0">
                <a:solidFill>
                  <a:srgbClr val="FFFFFF"/>
                </a:solidFill>
                <a:latin typeface="Arial Narrow" pitchFamily="34" charset="0"/>
              </a:rPr>
              <a:t>.</a:t>
            </a:r>
          </a:p>
        </p:txBody>
      </p:sp>
      <p:sp>
        <p:nvSpPr>
          <p:cNvPr id="90" name="Text Box 6"/>
          <p:cNvSpPr txBox="1">
            <a:spLocks noChangeArrowheads="1"/>
          </p:cNvSpPr>
          <p:nvPr/>
        </p:nvSpPr>
        <p:spPr bwMode="auto">
          <a:xfrm>
            <a:off x="7835558" y="5774946"/>
            <a:ext cx="1714449" cy="595319"/>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Title Bar</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Click and drag a widget’s title bar to swap it with another widget or return it to the </a:t>
            </a:r>
            <a:r>
              <a:rPr lang="en-US" sz="800" b="1" dirty="0">
                <a:solidFill>
                  <a:srgbClr val="FFFFFF"/>
                </a:solidFill>
                <a:latin typeface="Arial Narrow" pitchFamily="34" charset="0"/>
              </a:rPr>
              <a:t>Related Items </a:t>
            </a:r>
            <a:r>
              <a:rPr lang="en-US" sz="800" dirty="0">
                <a:solidFill>
                  <a:srgbClr val="FFFFFF"/>
                </a:solidFill>
                <a:latin typeface="Arial Narrow" pitchFamily="34" charset="0"/>
              </a:rPr>
              <a:t>pane.</a:t>
            </a:r>
          </a:p>
        </p:txBody>
      </p:sp>
      <p:sp>
        <p:nvSpPr>
          <p:cNvPr id="41" name="Text Box 6"/>
          <p:cNvSpPr txBox="1">
            <a:spLocks noChangeArrowheads="1"/>
          </p:cNvSpPr>
          <p:nvPr/>
        </p:nvSpPr>
        <p:spPr bwMode="auto">
          <a:xfrm>
            <a:off x="7836291" y="3815720"/>
            <a:ext cx="1714449" cy="472209"/>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Pop-out Option</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Select </a:t>
            </a:r>
            <a:r>
              <a:rPr lang="en-US" sz="800" b="1" dirty="0">
                <a:solidFill>
                  <a:srgbClr val="FFFFFF"/>
                </a:solidFill>
                <a:latin typeface="Arial Narrow" pitchFamily="34" charset="0"/>
              </a:rPr>
              <a:t>Pop-out</a:t>
            </a:r>
            <a:r>
              <a:rPr lang="en-US" sz="800" dirty="0">
                <a:solidFill>
                  <a:srgbClr val="FFFFFF"/>
                </a:solidFill>
                <a:latin typeface="Arial Narrow" pitchFamily="34" charset="0"/>
              </a:rPr>
              <a:t> to promote a secondary widget to a primary </a:t>
            </a:r>
            <a:r>
              <a:rPr lang="en-US" sz="800" dirty="0" smtClean="0">
                <a:solidFill>
                  <a:srgbClr val="FFFFFF"/>
                </a:solidFill>
                <a:latin typeface="Arial Narrow" pitchFamily="34" charset="0"/>
              </a:rPr>
              <a:t>position.</a:t>
            </a:r>
            <a:endParaRPr lang="en-US" sz="800" dirty="0">
              <a:solidFill>
                <a:srgbClr val="FFFFFF"/>
              </a:solidFill>
              <a:latin typeface="Arial Narrow" pitchFamily="34" charset="0"/>
            </a:endParaRPr>
          </a:p>
        </p:txBody>
      </p:sp>
      <p:sp>
        <p:nvSpPr>
          <p:cNvPr id="12" name="Text Box 6"/>
          <p:cNvSpPr txBox="1">
            <a:spLocks noChangeArrowheads="1"/>
          </p:cNvSpPr>
          <p:nvPr/>
        </p:nvSpPr>
        <p:spPr bwMode="auto">
          <a:xfrm>
            <a:off x="5709127" y="1729929"/>
            <a:ext cx="1759819" cy="718430"/>
          </a:xfrm>
          <a:prstGeom prst="rect">
            <a:avLst/>
          </a:prstGeom>
          <a:solidFill>
            <a:schemeClr val="accent4"/>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Gear Icon</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a:solidFill>
                  <a:srgbClr val="FFFFFF"/>
                </a:solidFill>
                <a:latin typeface="Arial Narrow" pitchFamily="34" charset="0"/>
              </a:rPr>
              <a:t>Click to view options for moving the widget. Unavailable options will be grayed out. (For example, widgets in the primary view cannot use </a:t>
            </a:r>
            <a:r>
              <a:rPr lang="en-US" sz="800" b="1" dirty="0">
                <a:solidFill>
                  <a:srgbClr val="FFFFFF"/>
                </a:solidFill>
                <a:latin typeface="Arial Narrow" pitchFamily="34" charset="0"/>
              </a:rPr>
              <a:t>Close</a:t>
            </a:r>
            <a:r>
              <a:rPr lang="en-US" sz="800" dirty="0">
                <a:solidFill>
                  <a:srgbClr val="FFFFFF"/>
                </a:solidFill>
                <a:latin typeface="Arial Narrow" pitchFamily="34" charset="0"/>
              </a:rPr>
              <a:t> or </a:t>
            </a:r>
            <a:r>
              <a:rPr lang="en-US" sz="800" b="1" dirty="0">
                <a:solidFill>
                  <a:srgbClr val="FFFFFF"/>
                </a:solidFill>
                <a:latin typeface="Arial Narrow" pitchFamily="34" charset="0"/>
              </a:rPr>
              <a:t>Pop-out</a:t>
            </a:r>
            <a:r>
              <a:rPr lang="en-US" sz="800" dirty="0">
                <a:solidFill>
                  <a:srgbClr val="FFFFFF"/>
                </a:solidFill>
                <a:latin typeface="Arial Narrow" pitchFamily="34" charset="0"/>
              </a:rPr>
              <a:t>.)</a:t>
            </a:r>
          </a:p>
        </p:txBody>
      </p:sp>
      <p:sp>
        <p:nvSpPr>
          <p:cNvPr id="5" name="Text Box 6"/>
          <p:cNvSpPr txBox="1">
            <a:spLocks noChangeArrowheads="1"/>
          </p:cNvSpPr>
          <p:nvPr/>
        </p:nvSpPr>
        <p:spPr bwMode="auto">
          <a:xfrm>
            <a:off x="3401271" y="1007696"/>
            <a:ext cx="2024435" cy="1333983"/>
          </a:xfrm>
          <a:prstGeom prst="rect">
            <a:avLst/>
          </a:prstGeom>
          <a:solidFill>
            <a:schemeClr val="accent2"/>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Workspace Tabs</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Each active workspace gets its own tab. You can switch back and forth between workspaces by selecting the tab you want to view. You must always have at least one workspace open, but you can close any additional workspaces by hovering over its tab and clicking the Close (</a:t>
            </a:r>
            <a:r>
              <a:rPr lang="en-US" sz="800" b="1" dirty="0" smtClean="0">
                <a:solidFill>
                  <a:srgbClr val="FFFFFF"/>
                </a:solidFill>
                <a:latin typeface="Arial Narrow" pitchFamily="34" charset="0"/>
              </a:rPr>
              <a:t>X</a:t>
            </a:r>
            <a:r>
              <a:rPr lang="en-US" sz="800" dirty="0" smtClean="0">
                <a:solidFill>
                  <a:srgbClr val="FFFFFF"/>
                </a:solidFill>
                <a:latin typeface="Arial Narrow" pitchFamily="34" charset="0"/>
              </a:rPr>
              <a:t>) button.</a:t>
            </a:r>
            <a:br>
              <a:rPr lang="en-US" sz="800" dirty="0" smtClean="0">
                <a:solidFill>
                  <a:srgbClr val="FFFFFF"/>
                </a:solidFill>
                <a:latin typeface="Arial Narrow" pitchFamily="34" charset="0"/>
              </a:rPr>
            </a:br>
            <a:r>
              <a:rPr lang="en-US" sz="800" dirty="0" smtClean="0">
                <a:solidFill>
                  <a:srgbClr val="FFFFFF"/>
                </a:solidFill>
                <a:latin typeface="Arial Narrow" pitchFamily="34" charset="0"/>
              </a:rPr>
              <a:t/>
            </a:r>
            <a:br>
              <a:rPr lang="en-US" sz="800" dirty="0" smtClean="0">
                <a:solidFill>
                  <a:srgbClr val="FFFFFF"/>
                </a:solidFill>
                <a:latin typeface="Arial Narrow" pitchFamily="34" charset="0"/>
              </a:rPr>
            </a:br>
            <a:endParaRPr lang="en-US" sz="800" dirty="0">
              <a:solidFill>
                <a:srgbClr val="FFFFFF"/>
              </a:solidFill>
              <a:latin typeface="Arial Narrow" pitchFamily="34" charset="0"/>
            </a:endParaRPr>
          </a:p>
        </p:txBody>
      </p:sp>
      <p:cxnSp>
        <p:nvCxnSpPr>
          <p:cNvPr id="66" name="Straight Arrow Connector 65"/>
          <p:cNvCxnSpPr/>
          <p:nvPr/>
        </p:nvCxnSpPr>
        <p:spPr bwMode="auto">
          <a:xfrm>
            <a:off x="1527757" y="2756795"/>
            <a:ext cx="0" cy="444030"/>
          </a:xfrm>
          <a:prstGeom prst="straightConnector1">
            <a:avLst/>
          </a:prstGeom>
          <a:solidFill>
            <a:schemeClr val="accent1"/>
          </a:solidFill>
          <a:ln w="19050" cap="flat" cmpd="sng" algn="ctr">
            <a:solidFill>
              <a:schemeClr val="accent2"/>
            </a:solidFill>
            <a:prstDash val="solid"/>
            <a:round/>
            <a:headEnd type="none" w="med" len="med"/>
            <a:tailEnd type="triangle"/>
          </a:ln>
          <a:effectLst/>
        </p:spPr>
      </p:cxnSp>
      <p:cxnSp>
        <p:nvCxnSpPr>
          <p:cNvPr id="72" name="Straight Arrow Connector 71"/>
          <p:cNvCxnSpPr/>
          <p:nvPr/>
        </p:nvCxnSpPr>
        <p:spPr bwMode="auto">
          <a:xfrm>
            <a:off x="4901750" y="3193205"/>
            <a:ext cx="0" cy="201880"/>
          </a:xfrm>
          <a:prstGeom prst="straightConnector1">
            <a:avLst/>
          </a:prstGeom>
          <a:solidFill>
            <a:schemeClr val="accent1"/>
          </a:solidFill>
          <a:ln w="19050" cap="flat" cmpd="sng" algn="ctr">
            <a:solidFill>
              <a:schemeClr val="accent2"/>
            </a:solidFill>
            <a:prstDash val="solid"/>
            <a:round/>
            <a:headEnd type="none" w="med" len="med"/>
            <a:tailEnd type="triangle"/>
          </a:ln>
          <a:effectLst/>
        </p:spPr>
      </p:cxnSp>
      <p:cxnSp>
        <p:nvCxnSpPr>
          <p:cNvPr id="59" name="Straight Arrow Connector 58"/>
          <p:cNvCxnSpPr/>
          <p:nvPr/>
        </p:nvCxnSpPr>
        <p:spPr bwMode="auto">
          <a:xfrm flipH="1">
            <a:off x="6746081" y="6835666"/>
            <a:ext cx="1090213" cy="0"/>
          </a:xfrm>
          <a:prstGeom prst="straightConnector1">
            <a:avLst/>
          </a:prstGeom>
          <a:solidFill>
            <a:schemeClr val="accent1"/>
          </a:solidFill>
          <a:ln w="19050" cap="flat" cmpd="sng" algn="ctr">
            <a:solidFill>
              <a:schemeClr val="accent4"/>
            </a:solidFill>
            <a:prstDash val="solid"/>
            <a:round/>
            <a:headEnd type="oval" w="med" len="med"/>
            <a:tailEnd type="triangle"/>
          </a:ln>
          <a:effectLst/>
        </p:spPr>
      </p:cxnSp>
      <p:sp>
        <p:nvSpPr>
          <p:cNvPr id="79" name="Text Box 6"/>
          <p:cNvSpPr txBox="1">
            <a:spLocks noChangeArrowheads="1"/>
          </p:cNvSpPr>
          <p:nvPr/>
        </p:nvSpPr>
        <p:spPr bwMode="auto">
          <a:xfrm>
            <a:off x="5244885" y="2810535"/>
            <a:ext cx="1648027" cy="841541"/>
          </a:xfrm>
          <a:prstGeom prst="rect">
            <a:avLst/>
          </a:prstGeom>
          <a:solidFill>
            <a:schemeClr val="accent2"/>
          </a:solidFill>
          <a:ln w="28575">
            <a:noFill/>
            <a:miter lim="800000"/>
            <a:headEnd/>
            <a:tailEnd/>
          </a:ln>
          <a:effectLst/>
        </p:spPr>
        <p:txBody>
          <a:bodyPr wrap="square" lIns="101882" tIns="50941" rIns="101882" bIns="50941">
            <a:spAutoFit/>
          </a:bodyPr>
          <a:lstStyle/>
          <a:p>
            <a:pPr algn="l" defTabSz="1019175">
              <a:spcBef>
                <a:spcPct val="50000"/>
              </a:spcBef>
            </a:pPr>
            <a:r>
              <a:rPr lang="en-US" sz="800" b="1" dirty="0" smtClean="0">
                <a:solidFill>
                  <a:srgbClr val="FFFFFF"/>
                </a:solidFill>
                <a:latin typeface="Arial Narrow" pitchFamily="34" charset="0"/>
              </a:rPr>
              <a:t>Maximize / Restore Icon</a:t>
            </a:r>
            <a:r>
              <a:rPr lang="en-US" sz="800" b="1" dirty="0">
                <a:solidFill>
                  <a:srgbClr val="FFFFFF"/>
                </a:solidFill>
                <a:latin typeface="Arial Narrow" pitchFamily="34" charset="0"/>
              </a:rPr>
              <a:t/>
            </a:r>
            <a:br>
              <a:rPr lang="en-US" sz="800" b="1" dirty="0">
                <a:solidFill>
                  <a:srgbClr val="FFFFFF"/>
                </a:solidFill>
                <a:latin typeface="Arial Narrow" pitchFamily="34" charset="0"/>
              </a:rPr>
            </a:br>
            <a:r>
              <a:rPr lang="en-US" sz="800" dirty="0" smtClean="0">
                <a:solidFill>
                  <a:srgbClr val="FFFFFF"/>
                </a:solidFill>
                <a:latin typeface="Arial Narrow" pitchFamily="34" charset="0"/>
              </a:rPr>
              <a:t>Click to expand a widget in a primary view to its maximum size. (This will temporarily hide any other widgets.) Click again when maximized to restore to the original size.</a:t>
            </a:r>
            <a:endParaRPr lang="en-US" sz="800" dirty="0">
              <a:solidFill>
                <a:srgbClr val="FFFFFF"/>
              </a:solidFill>
              <a:latin typeface="Arial Narrow" pitchFamily="34" charset="0"/>
            </a:endParaRPr>
          </a:p>
        </p:txBody>
      </p:sp>
      <p:pic>
        <p:nvPicPr>
          <p:cNvPr id="71" name="Picture 7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600000">
            <a:off x="4238529" y="2132377"/>
            <a:ext cx="1280000" cy="280000"/>
          </a:xfrm>
          <a:prstGeom prst="rect">
            <a:avLst/>
          </a:prstGeom>
          <a:ln w="3175">
            <a:solidFill>
              <a:schemeClr val="tx1"/>
            </a:solidFill>
            <a:prstDash val="sysDot"/>
          </a:ln>
          <a:effectLst>
            <a:outerShdw blurRad="50800" dist="38100" dir="2700000" algn="tl" rotWithShape="0">
              <a:prstClr val="black">
                <a:alpha val="40000"/>
              </a:prstClr>
            </a:outerShdw>
          </a:effectLst>
        </p:spPr>
      </p:pic>
      <p:sp>
        <p:nvSpPr>
          <p:cNvPr id="48" name="Text Box 4"/>
          <p:cNvSpPr txBox="1">
            <a:spLocks noChangeArrowheads="1"/>
          </p:cNvSpPr>
          <p:nvPr/>
        </p:nvSpPr>
        <p:spPr bwMode="ltGray">
          <a:xfrm>
            <a:off x="160021" y="7426325"/>
            <a:ext cx="9684068" cy="215444"/>
          </a:xfrm>
          <a:prstGeom prst="rect">
            <a:avLst/>
          </a:prstGeom>
          <a:noFill/>
          <a:ln w="9525">
            <a:noFill/>
            <a:miter lim="800000"/>
            <a:headEnd type="none" w="sm" len="sm"/>
            <a:tailEnd/>
          </a:ln>
          <a:effectLst/>
        </p:spPr>
        <p:txBody>
          <a:bodyPr wrap="square">
            <a:spAutoFit/>
          </a:bodyPr>
          <a:lstStyle/>
          <a:p>
            <a:pPr algn="r">
              <a:spcBef>
                <a:spcPct val="50000"/>
              </a:spcBef>
              <a:tabLst>
                <a:tab pos="1600200" algn="l"/>
                <a:tab pos="4171950" algn="l"/>
                <a:tab pos="4286250" algn="l"/>
                <a:tab pos="9372600" algn="l"/>
              </a:tabLst>
            </a:pPr>
            <a:r>
              <a:rPr lang="en-US" sz="800" dirty="0" smtClean="0"/>
              <a:t>	© 2015, </a:t>
            </a:r>
            <a:r>
              <a:rPr lang="en-US" sz="800" dirty="0"/>
              <a:t>Kronos Incorporated or a related </a:t>
            </a:r>
            <a:r>
              <a:rPr lang="en-US" sz="800" dirty="0" smtClean="0"/>
              <a:t>company. All </a:t>
            </a:r>
            <a:r>
              <a:rPr lang="en-US" sz="800" dirty="0"/>
              <a:t>rights reserved</a:t>
            </a:r>
            <a:r>
              <a:rPr lang="en-US" sz="800" dirty="0" smtClean="0"/>
              <a:t>.</a:t>
            </a:r>
            <a:endParaRPr lang="en-US" sz="800" dirty="0"/>
          </a:p>
        </p:txBody>
      </p:sp>
    </p:spTree>
    <p:extLst>
      <p:ext uri="{BB962C8B-B14F-4D97-AF65-F5344CB8AC3E}">
        <p14:creationId xmlns:p14="http://schemas.microsoft.com/office/powerpoint/2010/main" val="13604544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Kronos 2012">
      <a:dk1>
        <a:srgbClr val="68696C"/>
      </a:dk1>
      <a:lt1>
        <a:srgbClr val="F2D490"/>
      </a:lt1>
      <a:dk2>
        <a:srgbClr val="333333"/>
      </a:dk2>
      <a:lt2>
        <a:srgbClr val="EAEEF0"/>
      </a:lt2>
      <a:accent1>
        <a:srgbClr val="293E6B"/>
      </a:accent1>
      <a:accent2>
        <a:srgbClr val="F15D22"/>
      </a:accent2>
      <a:accent3>
        <a:srgbClr val="5191CD"/>
      </a:accent3>
      <a:accent4>
        <a:srgbClr val="7FB539"/>
      </a:accent4>
      <a:accent5>
        <a:srgbClr val="68696C"/>
      </a:accent5>
      <a:accent6>
        <a:srgbClr val="F2D490"/>
      </a:accent6>
      <a:hlink>
        <a:srgbClr val="5191CD"/>
      </a:hlink>
      <a:folHlink>
        <a:srgbClr val="7FB53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808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808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3855</TotalTime>
  <Words>584</Words>
  <Application>Microsoft Office PowerPoint</Application>
  <PresentationFormat>Custom</PresentationFormat>
  <Paragraphs>62</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Narrow</vt:lpstr>
      <vt:lpstr>Times New Roman</vt:lpstr>
      <vt:lpstr>Default Design</vt:lpstr>
      <vt:lpstr>Hourly Employee Navigator Job Aid</vt:lpstr>
      <vt:lpstr>Hourly Employee Navigator Job Aid</vt:lpstr>
      <vt:lpstr>Hourly Employee Navigator Job Aid</vt:lpstr>
      <vt:lpstr>Hourly Employee Navigator Job Aid</vt:lpstr>
    </vt:vector>
  </TitlesOfParts>
  <Company>Kronos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Kronos Incorporated</dc:creator>
  <cp:lastModifiedBy>Crystal Tanner</cp:lastModifiedBy>
  <cp:revision>190</cp:revision>
  <dcterms:created xsi:type="dcterms:W3CDTF">2006-06-15T14:59:10Z</dcterms:created>
  <dcterms:modified xsi:type="dcterms:W3CDTF">2018-06-12T20:40:00Z</dcterms:modified>
</cp:coreProperties>
</file>